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notesSlides/notesSlide8.xml" ContentType="application/vnd.openxmlformats-officedocument.presentationml.notesSlide+xml"/>
  <Override PartName="/ppt/embeddings/oleObject6.bin" ContentType="application/vnd.openxmlformats-officedocument.oleObject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embeddings/oleObject12.bin" ContentType="application/vnd.openxmlformats-officedocument.oleObject"/>
  <Override PartName="/ppt/notesSlides/notesSlide17.xml" ContentType="application/vnd.openxmlformats-officedocument.presentationml.notesSlide+xml"/>
  <Override PartName="/ppt/embeddings/oleObject13.bin" ContentType="application/vnd.openxmlformats-officedocument.oleObject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738" r:id="rId2"/>
  </p:sldMasterIdLst>
  <p:notesMasterIdLst>
    <p:notesMasterId r:id="rId50"/>
  </p:notesMasterIdLst>
  <p:sldIdLst>
    <p:sldId id="322" r:id="rId3"/>
    <p:sldId id="305" r:id="rId4"/>
    <p:sldId id="306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34" r:id="rId17"/>
    <p:sldId id="335" r:id="rId18"/>
    <p:sldId id="336" r:id="rId19"/>
    <p:sldId id="337" r:id="rId20"/>
    <p:sldId id="338" r:id="rId21"/>
    <p:sldId id="339" r:id="rId22"/>
    <p:sldId id="340" r:id="rId23"/>
    <p:sldId id="341" r:id="rId24"/>
    <p:sldId id="342" r:id="rId25"/>
    <p:sldId id="343" r:id="rId26"/>
    <p:sldId id="345" r:id="rId27"/>
    <p:sldId id="346" r:id="rId28"/>
    <p:sldId id="347" r:id="rId29"/>
    <p:sldId id="348" r:id="rId30"/>
    <p:sldId id="352" r:id="rId31"/>
    <p:sldId id="353" r:id="rId32"/>
    <p:sldId id="354" r:id="rId33"/>
    <p:sldId id="356" r:id="rId34"/>
    <p:sldId id="357" r:id="rId35"/>
    <p:sldId id="358" r:id="rId36"/>
    <p:sldId id="360" r:id="rId37"/>
    <p:sldId id="361" r:id="rId38"/>
    <p:sldId id="365" r:id="rId39"/>
    <p:sldId id="366" r:id="rId40"/>
    <p:sldId id="367" r:id="rId41"/>
    <p:sldId id="369" r:id="rId42"/>
    <p:sldId id="370" r:id="rId43"/>
    <p:sldId id="371" r:id="rId44"/>
    <p:sldId id="372" r:id="rId45"/>
    <p:sldId id="373" r:id="rId46"/>
    <p:sldId id="374" r:id="rId47"/>
    <p:sldId id="376" r:id="rId48"/>
    <p:sldId id="377" r:id="rId4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3" autoAdjust="0"/>
    <p:restoredTop sz="94660"/>
  </p:normalViewPr>
  <p:slideViewPr>
    <p:cSldViewPr>
      <p:cViewPr>
        <p:scale>
          <a:sx n="76" d="100"/>
          <a:sy n="76" d="100"/>
        </p:scale>
        <p:origin x="-2016" y="-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376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notesMaster" Target="notesMasters/notes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Relationship Id="rId2" Type="http://schemas.openxmlformats.org/officeDocument/2006/relationships/image" Target="../media/image5.wmf"/><Relationship Id="rId3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Relationship Id="rId2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4" Type="http://schemas.openxmlformats.org/officeDocument/2006/relationships/image" Target="../media/image14.wmf"/><Relationship Id="rId5" Type="http://schemas.openxmlformats.org/officeDocument/2006/relationships/image" Target="../media/image15.wmf"/><Relationship Id="rId1" Type="http://schemas.openxmlformats.org/officeDocument/2006/relationships/image" Target="../media/image11.wmf"/><Relationship Id="rId2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A6F3147-B3C0-4B2A-B964-AB106F786BE1}" type="datetimeFigureOut">
              <a:rPr lang="en-US"/>
              <a:pPr>
                <a:defRPr/>
              </a:pPr>
              <a:t>2/14/22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CA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BF7B1FF-DFE5-4B27-8E0E-F1DDF2FB76B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56109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F19825E-6C52-4535-B0FC-884F3BE7E782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CA" smtClean="0"/>
          </a:p>
        </p:txBody>
      </p:sp>
    </p:spTree>
    <p:extLst>
      <p:ext uri="{BB962C8B-B14F-4D97-AF65-F5344CB8AC3E}">
        <p14:creationId xmlns:p14="http://schemas.microsoft.com/office/powerpoint/2010/main" val="213769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895737-5A23-48C6-80F4-B4F07A4DF19E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69753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F8DDA9-8D38-4F38-8E95-E2CF30498419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1058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5E83163-C64F-454A-8812-52EB748CA126}" type="slidenum">
              <a:rPr lang="en-CA" smtClean="0"/>
              <a:pPr>
                <a:defRPr/>
              </a:pPr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5660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4025F6-2102-45AD-80E7-E3A8222903A1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0951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297D44-AC54-46B5-9CA3-21C275C93BF5}" type="slidenum">
              <a:rPr lang="en-CA" smtClean="0"/>
              <a:pPr>
                <a:defRPr/>
              </a:pPr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88141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297D44-AC54-46B5-9CA3-21C275C93BF5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25671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297D44-AC54-46B5-9CA3-21C275C93BF5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20541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297D44-AC54-46B5-9CA3-21C275C93BF5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68791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13133C-81EF-4BD3-A8B6-48AED429E11E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74312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13133C-81EF-4BD3-A8B6-48AED429E11E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035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E006CA6-B2B3-4B0A-AD5D-9CED664AE4DA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CA" smtClean="0"/>
          </a:p>
        </p:txBody>
      </p:sp>
    </p:spTree>
    <p:extLst>
      <p:ext uri="{BB962C8B-B14F-4D97-AF65-F5344CB8AC3E}">
        <p14:creationId xmlns:p14="http://schemas.microsoft.com/office/powerpoint/2010/main" val="17596444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9AE26C-542A-4561-A6BB-DE1B87E4D7E7}" type="slidenum">
              <a:rPr lang="en-CA" smtClean="0"/>
              <a:pPr>
                <a:defRPr/>
              </a:pPr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12135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692A93-F072-45CE-96ED-0AB266D46C1A}" type="slidenum">
              <a:rPr lang="en-CA" smtClean="0"/>
              <a:pPr>
                <a:defRPr/>
              </a:pPr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66671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E77B8D-13E7-432D-906F-3DF959C371B8}" type="slidenum">
              <a:rPr lang="en-CA" smtClean="0"/>
              <a:pPr>
                <a:defRPr/>
              </a:pPr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52439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4C24136-D6BD-4691-A9F5-1DAD7B148886}" type="slidenum">
              <a:rPr lang="en-CA" smtClean="0"/>
              <a:pPr>
                <a:defRPr/>
              </a:pPr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00470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70DA58-164F-42B6-8DFB-0FF2C06F36F1}" type="slidenum">
              <a:rPr lang="en-CA" smtClean="0"/>
              <a:pPr>
                <a:defRPr/>
              </a:pPr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4134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8F71952E-62C1-4BBF-A875-86E728300149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28</a:t>
            </a:fld>
            <a:endParaRPr lang="en-CA" sz="120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91664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AC8165-BA5D-49CC-A980-C71C61E15C73}" type="slidenum">
              <a:rPr lang="en-CA" smtClean="0"/>
              <a:pPr>
                <a:defRPr/>
              </a:pPr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74201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559221F-1EAD-49F3-A2BB-9FB7330AED9D}" type="slidenum">
              <a:rPr lang="en-CA" smtClean="0"/>
              <a:pPr>
                <a:defRPr/>
              </a:pPr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48268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C2606A-BACA-4F46-A115-CA7D6054FBDD}" type="slidenum">
              <a:rPr lang="en-CA" smtClean="0"/>
              <a:pPr>
                <a:defRPr/>
              </a:pPr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79275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49EA54-92FC-4D7D-B2CE-DFA14C6221F8}" type="slidenum">
              <a:rPr lang="en-CA" smtClean="0"/>
              <a:pPr>
                <a:defRPr/>
              </a:pPr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3863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A962D3-128F-4711-9808-F4D9AE52E411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31611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4BCA0C-78A9-4422-94BD-821D7D0D2A3A}" type="slidenum">
              <a:rPr lang="en-CA" smtClean="0"/>
              <a:pPr>
                <a:defRPr/>
              </a:pPr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69064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F55431-7726-4473-91F8-8872AD45BCCB}" type="slidenum">
              <a:rPr lang="en-CA" smtClean="0"/>
              <a:pPr>
                <a:defRPr/>
              </a:pPr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5558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88D242-C01D-459E-A7BD-74450E2DA0DD}" type="slidenum">
              <a:rPr lang="en-CA" smtClean="0"/>
              <a:pPr>
                <a:defRPr/>
              </a:pPr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60238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B1A329-2591-4CF5-8351-5AEA4B54FDAD}" type="slidenum">
              <a:rPr lang="en-CA" smtClean="0"/>
              <a:pPr>
                <a:defRPr/>
              </a:pPr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43393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E04C21-678A-40CF-8544-80A53CF4EAF9}" type="slidenum">
              <a:rPr lang="en-CA" smtClean="0"/>
              <a:pPr>
                <a:defRPr/>
              </a:pPr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28594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21EA41E-C1E2-4FE9-BA30-C20CF034AAD7}" type="slidenum">
              <a:rPr lang="en-CA" smtClean="0"/>
              <a:pPr>
                <a:defRPr/>
              </a:pPr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48978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323F5C-0FAF-44D1-B360-23545D17EF8D}" type="slidenum">
              <a:rPr lang="en-CA" smtClean="0"/>
              <a:pPr>
                <a:defRPr/>
              </a:pPr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33124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B69D893-CA13-4260-851C-388B667FAAB9}" type="slidenum">
              <a:rPr lang="en-CA" smtClean="0"/>
              <a:pPr>
                <a:defRPr/>
              </a:pPr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04697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9ACF742-4150-4E4B-952C-32C4701C0395}" type="slidenum">
              <a:rPr lang="en-CA" smtClean="0"/>
              <a:pPr>
                <a:defRPr/>
              </a:pPr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03086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669918-39BF-4B0B-BE63-446459BE05AB}" type="slidenum">
              <a:rPr lang="en-CA" smtClean="0"/>
              <a:pPr>
                <a:defRPr/>
              </a:pPr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8754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CE8836-6EB7-4E9F-BE65-4BB945EF100A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54141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A6F653-057D-4EB0-8942-D2202240FCC4}" type="slidenum">
              <a:rPr lang="en-CA" smtClean="0"/>
              <a:pPr>
                <a:defRPr/>
              </a:pPr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39642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8F5FC1-DB56-4DCC-A91E-41B9314120A3}" type="slidenum">
              <a:rPr lang="en-CA" smtClean="0"/>
              <a:pPr>
                <a:defRPr/>
              </a:pPr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49735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F413F1-EB07-4A73-BDE3-4E1F64C9F207}" type="slidenum">
              <a:rPr lang="en-CA" smtClean="0"/>
              <a:pPr>
                <a:defRPr/>
              </a:pPr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5803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C6E3AD-4ECD-4D33-B75D-2A37354AC102}" type="slidenum">
              <a:rPr lang="en-CA" smtClean="0"/>
              <a:pPr>
                <a:defRPr/>
              </a:pPr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41950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B81F9DE-C10F-45D3-8806-0C631DBCBC83}" type="slidenum">
              <a:rPr lang="en-CA" smtClean="0"/>
              <a:pPr>
                <a:defRPr/>
              </a:pPr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3394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534F3B-C620-4062-B2B6-4A03B4F6693C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1387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087455-AE24-40B9-8F04-E55501C7A157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9392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A47B27C-AA1E-491B-B665-5B1904D6A21B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1050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F90AE6-D420-42CE-8766-237753291069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73236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4D0D17-28AA-44C1-A3A5-BA3E719CCB95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6645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6" name="Text Box 14"/>
          <p:cNvSpPr txBox="1">
            <a:spLocks noChangeArrowheads="1"/>
          </p:cNvSpPr>
          <p:nvPr userDrawn="1"/>
        </p:nvSpPr>
        <p:spPr bwMode="auto">
          <a:xfrm>
            <a:off x="3779838" y="260350"/>
            <a:ext cx="50403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ECE 250 </a:t>
            </a:r>
            <a:r>
              <a:rPr lang="en-US" sz="20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Algorithms and Data Structures</a:t>
            </a:r>
          </a:p>
        </p:txBody>
      </p:sp>
      <p:sp>
        <p:nvSpPr>
          <p:cNvPr id="7" name="Text Box 14"/>
          <p:cNvSpPr txBox="1">
            <a:spLocks noChangeArrowheads="1"/>
          </p:cNvSpPr>
          <p:nvPr userDrawn="1"/>
        </p:nvSpPr>
        <p:spPr bwMode="auto">
          <a:xfrm>
            <a:off x="5472113" y="4365625"/>
            <a:ext cx="3671887" cy="227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>
            <a:spAutoFit/>
          </a:bodyPr>
          <a:lstStyle/>
          <a:p>
            <a:pPr defTabSz="457200">
              <a:spcBef>
                <a:spcPct val="20000"/>
              </a:spcBef>
              <a:defRPr/>
            </a:pP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Douglas Wilhelm Harder, </a:t>
            </a:r>
            <a:r>
              <a:rPr lang="en-US" sz="1200" b="1" kern="0" dirty="0" err="1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M.Math</a:t>
            </a: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. LEL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Department of Electrical and Computer Engineering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University of Waterloo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Waterloo, Ontario, Canada</a:t>
            </a:r>
          </a:p>
          <a:p>
            <a:pPr defTabSz="457200">
              <a:spcBef>
                <a:spcPct val="20000"/>
              </a:spcBef>
              <a:defRPr/>
            </a:pPr>
            <a:endParaRPr lang="en-US" sz="11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ece.uwaterloo.ca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 smtClean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dwharder@gmail.com</a:t>
            </a:r>
            <a:endParaRPr lang="en-US" sz="11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endParaRPr lang="en-CA" sz="9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CA" sz="900">
                <a:solidFill>
                  <a:srgbClr val="FFFFFF"/>
                </a:solidFill>
                <a:latin typeface="Arial"/>
                <a:ea typeface="ＭＳ Ｐゴシック" charset="-128"/>
              </a:rPr>
              <a:t>© </a:t>
            </a:r>
            <a:r>
              <a:rPr lang="en-CA" sz="900" smtClean="0">
                <a:solidFill>
                  <a:srgbClr val="FFFFFF"/>
                </a:solidFill>
                <a:latin typeface="Arial"/>
                <a:ea typeface="ＭＳ Ｐゴシック" charset="-128"/>
              </a:rPr>
              <a:t>2006-2018 </a:t>
            </a:r>
            <a:r>
              <a:rPr lang="en-CA" sz="900" dirty="0">
                <a:solidFill>
                  <a:srgbClr val="FFFFFF"/>
                </a:solidFill>
                <a:latin typeface="Arial"/>
                <a:ea typeface="ＭＳ Ｐゴシック" charset="-128"/>
              </a:rPr>
              <a:t>by Douglas Wilhelm Harder.  Some rights reserved.</a:t>
            </a:r>
            <a:endParaRPr lang="en-US" sz="9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endParaRPr lang="en-CA" sz="24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797D2-2B7E-4332-935F-7063CD329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25463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797D2-2B7E-4332-935F-7063CD329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229395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797D2-2B7E-4332-935F-7063CD329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319990"/>
      </p:ext>
    </p:extLst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797D2-2B7E-4332-935F-7063CD329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725596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6" name="Text Box 14"/>
          <p:cNvSpPr txBox="1">
            <a:spLocks noChangeArrowheads="1"/>
          </p:cNvSpPr>
          <p:nvPr userDrawn="1"/>
        </p:nvSpPr>
        <p:spPr bwMode="auto">
          <a:xfrm>
            <a:off x="3779838" y="260350"/>
            <a:ext cx="50403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ECE 250 </a:t>
            </a:r>
            <a:r>
              <a:rPr lang="en-US" sz="20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Algorithms and Data Structures</a:t>
            </a:r>
          </a:p>
        </p:txBody>
      </p:sp>
      <p:sp>
        <p:nvSpPr>
          <p:cNvPr id="7" name="Text Box 14"/>
          <p:cNvSpPr txBox="1">
            <a:spLocks noChangeArrowheads="1"/>
          </p:cNvSpPr>
          <p:nvPr userDrawn="1"/>
        </p:nvSpPr>
        <p:spPr bwMode="auto">
          <a:xfrm>
            <a:off x="5472113" y="4365625"/>
            <a:ext cx="3671887" cy="227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>
            <a:spAutoFit/>
          </a:bodyPr>
          <a:lstStyle/>
          <a:p>
            <a:pPr defTabSz="457200">
              <a:spcBef>
                <a:spcPct val="20000"/>
              </a:spcBef>
              <a:defRPr/>
            </a:pP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Douglas Wilhelm Harder, </a:t>
            </a:r>
            <a:r>
              <a:rPr lang="en-US" sz="1200" b="1" kern="0" dirty="0" err="1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M.Math</a:t>
            </a: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. LEL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Department of Electrical and Computer Engineering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University of Waterloo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Waterloo, Ontario, Canada</a:t>
            </a:r>
          </a:p>
          <a:p>
            <a:pPr defTabSz="457200">
              <a:spcBef>
                <a:spcPct val="20000"/>
              </a:spcBef>
              <a:defRPr/>
            </a:pPr>
            <a:endParaRPr lang="en-US" sz="11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ece.uwaterloo.ca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 smtClean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dwharder@gmail.com</a:t>
            </a:r>
            <a:endParaRPr lang="en-US" sz="11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endParaRPr lang="en-CA" sz="9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CA" sz="900">
                <a:solidFill>
                  <a:srgbClr val="FFFFFF"/>
                </a:solidFill>
                <a:latin typeface="Arial"/>
                <a:ea typeface="ＭＳ Ｐゴシック" charset="-128"/>
              </a:rPr>
              <a:t>© </a:t>
            </a:r>
            <a:r>
              <a:rPr lang="en-CA" sz="900" smtClean="0">
                <a:solidFill>
                  <a:srgbClr val="FFFFFF"/>
                </a:solidFill>
                <a:latin typeface="Arial"/>
                <a:ea typeface="ＭＳ Ｐゴシック" charset="-128"/>
              </a:rPr>
              <a:t>2006-2018 </a:t>
            </a:r>
            <a:r>
              <a:rPr lang="en-CA" sz="900" dirty="0">
                <a:solidFill>
                  <a:srgbClr val="FFFFFF"/>
                </a:solidFill>
                <a:latin typeface="Arial"/>
                <a:ea typeface="ＭＳ Ｐゴシック" charset="-128"/>
              </a:rPr>
              <a:t>by Douglas Wilhelm Harder.  Some rights reserved.</a:t>
            </a:r>
            <a:endParaRPr lang="en-US" sz="9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endParaRPr lang="en-CA" sz="24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8493125" y="387350"/>
            <a:ext cx="400050" cy="30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fld id="{CB04C21C-B0BC-4588-B282-CC300FAFEEC9}" type="slidenum">
              <a:rPr lang="en-CA" sz="14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defRPr/>
              </a:pPr>
              <a:t>‹#›</a:t>
            </a:fld>
            <a:endParaRPr lang="en-CA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916238" y="111125"/>
            <a:ext cx="5832475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Introduction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797D2-2B7E-4332-935F-7063CD329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955130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76404-443B-4D56-86BF-7050E2EA8CA8}" type="datetimeFigureOut">
              <a:rPr lang="en-US" smtClean="0"/>
              <a:t>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797D2-2B7E-4332-935F-7063CD32956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8493125" y="387350"/>
            <a:ext cx="400050" cy="30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fld id="{CB04C21C-B0BC-4588-B282-CC300FAFEEC9}" type="slidenum">
              <a:rPr lang="en-CA" sz="14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defRPr/>
              </a:pPr>
              <a:t>‹#›</a:t>
            </a:fld>
            <a:endParaRPr lang="en-CA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916238" y="111125"/>
            <a:ext cx="5832475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Introduction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7208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797D2-2B7E-4332-935F-7063CD329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300423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797D2-2B7E-4332-935F-7063CD329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444716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797D2-2B7E-4332-935F-7063CD329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001516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797D2-2B7E-4332-935F-7063CD329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203001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797D2-2B7E-4332-935F-7063CD329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54098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CA" smtClean="0"/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797D2-2B7E-4332-935F-7063CD329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22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10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wmf"/><Relationship Id="rId12" Type="http://schemas.openxmlformats.org/officeDocument/2006/relationships/oleObject" Target="../embeddings/oleObject11.bin"/><Relationship Id="rId13" Type="http://schemas.openxmlformats.org/officeDocument/2006/relationships/image" Target="../media/image15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11.wmf"/><Relationship Id="rId6" Type="http://schemas.openxmlformats.org/officeDocument/2006/relationships/oleObject" Target="../embeddings/oleObject8.bin"/><Relationship Id="rId7" Type="http://schemas.openxmlformats.org/officeDocument/2006/relationships/image" Target="../media/image12.wmf"/><Relationship Id="rId8" Type="http://schemas.openxmlformats.org/officeDocument/2006/relationships/oleObject" Target="../embeddings/oleObject9.bin"/><Relationship Id="rId9" Type="http://schemas.openxmlformats.org/officeDocument/2006/relationships/image" Target="../media/image13.wmf"/><Relationship Id="rId10" Type="http://schemas.openxmlformats.org/officeDocument/2006/relationships/oleObject" Target="../embeddings/oleObject10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26.png"/><Relationship Id="rId5" Type="http://schemas.openxmlformats.org/officeDocument/2006/relationships/oleObject" Target="../embeddings/oleObject12.bin"/><Relationship Id="rId6" Type="http://schemas.openxmlformats.org/officeDocument/2006/relationships/image" Target="../media/image25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image" Target="../media/image27.png"/><Relationship Id="rId5" Type="http://schemas.openxmlformats.org/officeDocument/2006/relationships/oleObject" Target="../embeddings/oleObject13.bin"/><Relationship Id="rId6" Type="http://schemas.openxmlformats.org/officeDocument/2006/relationships/image" Target="../media/image25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5.w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6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9.png"/><Relationship Id="rId5" Type="http://schemas.openxmlformats.org/officeDocument/2006/relationships/oleObject" Target="../embeddings/oleObject4.bin"/><Relationship Id="rId6" Type="http://schemas.openxmlformats.org/officeDocument/2006/relationships/image" Target="../media/image7.wmf"/><Relationship Id="rId7" Type="http://schemas.openxmlformats.org/officeDocument/2006/relationships/oleObject" Target="../embeddings/oleObject5.bin"/><Relationship Id="rId8" Type="http://schemas.openxmlformats.org/officeDocument/2006/relationships/image" Target="../media/image8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"/>
          <p:cNvSpPr txBox="1">
            <a:spLocks noGrp="1" noChangeArrowheads="1"/>
          </p:cNvSpPr>
          <p:nvPr>
            <p:ph type="ctrTitle"/>
          </p:nvPr>
        </p:nvSpPr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wrap="square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4400" dirty="0" smtClean="0">
                <a:latin typeface="Arial" pitchFamily="34" charset="0"/>
                <a:cs typeface="Arial" pitchFamily="34" charset="0"/>
              </a:rPr>
              <a:t>CSE 105</a:t>
            </a:r>
            <a:r>
              <a:rPr lang="en-CA" sz="4400" dirty="0">
                <a:latin typeface="Arial" pitchFamily="34" charset="0"/>
                <a:cs typeface="Arial" pitchFamily="34" charset="0"/>
              </a:rPr>
              <a:t/>
            </a:r>
            <a:br>
              <a:rPr lang="en-CA" sz="4400" dirty="0">
                <a:latin typeface="Arial" pitchFamily="34" charset="0"/>
                <a:cs typeface="Arial" pitchFamily="34" charset="0"/>
              </a:rPr>
            </a:br>
            <a:r>
              <a:rPr lang="en-CA" sz="4400" dirty="0" smtClean="0">
                <a:latin typeface="Arial" pitchFamily="34" charset="0"/>
                <a:cs typeface="Arial" pitchFamily="34" charset="0"/>
              </a:rPr>
              <a:t>Data </a:t>
            </a:r>
            <a:r>
              <a:rPr lang="en-CA" sz="4400" dirty="0">
                <a:latin typeface="Arial" pitchFamily="34" charset="0"/>
                <a:cs typeface="Arial" pitchFamily="34" charset="0"/>
              </a:rPr>
              <a:t>Structures</a:t>
            </a:r>
            <a:endParaRPr lang="en-US" sz="4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204" y="4308466"/>
            <a:ext cx="4522292" cy="20291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357209"/>
            <a:ext cx="4968552" cy="148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4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Next we will look various series</a:t>
            </a:r>
          </a:p>
          <a:p>
            <a:pPr eaLnBrk="1" hangingPunct="1"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Each term in an arithmetic series is increased by a constant value (usually 1) :</a:t>
            </a:r>
          </a:p>
        </p:txBody>
      </p:sp>
      <p:graphicFrame>
        <p:nvGraphicFramePr>
          <p:cNvPr id="921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030045"/>
              </p:ext>
            </p:extLst>
          </p:nvPr>
        </p:nvGraphicFramePr>
        <p:xfrm>
          <a:off x="2051720" y="4509120"/>
          <a:ext cx="4791075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Equation" r:id="rId4" imgW="2260440" imgH="444240" progId="Equation.DSMT4">
                  <p:embed/>
                </p:oleObj>
              </mc:Choice>
              <mc:Fallback>
                <p:oleObj name="Equation" r:id="rId4" imgW="226044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4509120"/>
                        <a:ext cx="4791075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0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dirty="0" smtClean="0">
                <a:latin typeface="Arial" charset="0"/>
                <a:cs typeface="Arial" charset="0"/>
              </a:rPr>
              <a:t>Arithmetic series</a:t>
            </a:r>
          </a:p>
        </p:txBody>
      </p:sp>
    </p:spTree>
    <p:extLst>
      <p:ext uri="{BB962C8B-B14F-4D97-AF65-F5344CB8AC3E}">
        <p14:creationId xmlns:p14="http://schemas.microsoft.com/office/powerpoint/2010/main" val="3095613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Proof 1:  write out the series twice and add each column</a:t>
            </a:r>
          </a:p>
          <a:p>
            <a:pPr eaLnBrk="1" hangingPunct="1">
              <a:buFontTx/>
              <a:buNone/>
            </a:pPr>
            <a:r>
              <a:rPr lang="en-US" smtClean="0">
                <a:latin typeface="Times New Roman" pitchFamily="18" charset="0"/>
                <a:cs typeface="Arial" charset="0"/>
              </a:rPr>
              <a:t>		     1    +       </a:t>
            </a:r>
            <a:r>
              <a:rPr lang="en-US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2</a:t>
            </a:r>
            <a:r>
              <a:rPr lang="en-US" smtClean="0">
                <a:latin typeface="Times New Roman" pitchFamily="18" charset="0"/>
                <a:cs typeface="Arial" charset="0"/>
              </a:rPr>
              <a:t>     +      3     + </a:t>
            </a:r>
            <a:r>
              <a:rPr lang="en-US" baseline="30000" smtClean="0">
                <a:latin typeface="Times New Roman" pitchFamily="18" charset="0"/>
                <a:cs typeface="Arial" charset="0"/>
              </a:rPr>
              <a:t>. . .</a:t>
            </a:r>
            <a:r>
              <a:rPr lang="en-US" smtClean="0">
                <a:latin typeface="Times New Roman" pitchFamily="18" charset="0"/>
                <a:cs typeface="Arial" charset="0"/>
              </a:rPr>
              <a:t> +   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– 2  +   </a:t>
            </a:r>
            <a:r>
              <a:rPr lang="en-US" i="1" smtClean="0">
                <a:solidFill>
                  <a:schemeClr val="hlink"/>
                </a:solidFill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solidFill>
                  <a:schemeClr val="hlink"/>
                </a:solidFill>
                <a:latin typeface="Times New Roman" pitchFamily="18" charset="0"/>
                <a:cs typeface="Arial" charset="0"/>
              </a:rPr>
              <a:t> – 1</a:t>
            </a:r>
            <a:r>
              <a:rPr lang="en-US" smtClean="0">
                <a:latin typeface="Times New Roman" pitchFamily="18" charset="0"/>
                <a:cs typeface="Arial" charset="0"/>
              </a:rPr>
              <a:t>  +     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</a:p>
          <a:p>
            <a:pPr eaLnBrk="1" hangingPunct="1">
              <a:buFontTx/>
              <a:buNone/>
            </a:pPr>
            <a:r>
              <a:rPr lang="en-US" smtClean="0">
                <a:latin typeface="Times New Roman" pitchFamily="18" charset="0"/>
                <a:cs typeface="Arial" charset="0"/>
              </a:rPr>
              <a:t>		+   </a:t>
            </a:r>
            <a:r>
              <a:rPr lang="en-US" i="1" u="sng" smtClean="0">
                <a:latin typeface="Times New Roman" pitchFamily="18" charset="0"/>
                <a:cs typeface="Arial" charset="0"/>
              </a:rPr>
              <a:t>n</a:t>
            </a:r>
            <a:r>
              <a:rPr lang="en-US" u="sng" smtClean="0">
                <a:latin typeface="Times New Roman" pitchFamily="18" charset="0"/>
                <a:cs typeface="Arial" charset="0"/>
              </a:rPr>
              <a:t>    +    </a:t>
            </a:r>
            <a:r>
              <a:rPr lang="en-US" i="1" u="sng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n</a:t>
            </a:r>
            <a:r>
              <a:rPr lang="en-US" u="sng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 – 1</a:t>
            </a:r>
            <a:r>
              <a:rPr lang="en-US" u="sng" smtClean="0">
                <a:latin typeface="Times New Roman" pitchFamily="18" charset="0"/>
                <a:cs typeface="Arial" charset="0"/>
              </a:rPr>
              <a:t>  +   </a:t>
            </a:r>
            <a:r>
              <a:rPr lang="en-US" i="1" u="sng" smtClean="0">
                <a:latin typeface="Times New Roman" pitchFamily="18" charset="0"/>
                <a:cs typeface="Arial" charset="0"/>
              </a:rPr>
              <a:t>n</a:t>
            </a:r>
            <a:r>
              <a:rPr lang="en-US" u="sng" smtClean="0">
                <a:latin typeface="Times New Roman" pitchFamily="18" charset="0"/>
                <a:cs typeface="Arial" charset="0"/>
              </a:rPr>
              <a:t> – 2  + </a:t>
            </a:r>
            <a:r>
              <a:rPr lang="en-US" u="sng" baseline="30000" smtClean="0">
                <a:latin typeface="Times New Roman" pitchFamily="18" charset="0"/>
                <a:cs typeface="Arial" charset="0"/>
              </a:rPr>
              <a:t>. . .</a:t>
            </a:r>
            <a:r>
              <a:rPr lang="en-US" u="sng" smtClean="0">
                <a:latin typeface="Times New Roman" pitchFamily="18" charset="0"/>
                <a:cs typeface="Arial" charset="0"/>
              </a:rPr>
              <a:t> +      3     +     </a:t>
            </a:r>
            <a:r>
              <a:rPr lang="en-US" u="sng" smtClean="0">
                <a:solidFill>
                  <a:schemeClr val="hlink"/>
                </a:solidFill>
                <a:latin typeface="Times New Roman" pitchFamily="18" charset="0"/>
                <a:cs typeface="Arial" charset="0"/>
              </a:rPr>
              <a:t> 2 </a:t>
            </a:r>
            <a:r>
              <a:rPr lang="en-US" u="sng" smtClean="0">
                <a:latin typeface="Times New Roman" pitchFamily="18" charset="0"/>
                <a:cs typeface="Arial" charset="0"/>
              </a:rPr>
              <a:t>    +     1 </a:t>
            </a:r>
            <a:endParaRPr lang="en-US" smtClean="0">
              <a:latin typeface="Times New Roman" pitchFamily="18" charset="0"/>
              <a:cs typeface="Arial" charset="0"/>
            </a:endParaRPr>
          </a:p>
          <a:p>
            <a:pPr eaLnBrk="1" hangingPunct="1">
              <a:buFontTx/>
              <a:buNone/>
            </a:pPr>
            <a:r>
              <a:rPr lang="en-US" i="1" smtClean="0">
                <a:latin typeface="Times New Roman" pitchFamily="18" charset="0"/>
                <a:cs typeface="Arial" charset="0"/>
              </a:rPr>
              <a:t>		 </a:t>
            </a:r>
            <a:r>
              <a:rPr lang="en-US" smtClean="0">
                <a:latin typeface="Times New Roman" pitchFamily="18" charset="0"/>
                <a:cs typeface="Arial" charset="0"/>
              </a:rPr>
              <a:t>(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+ 1) + (</a:t>
            </a:r>
            <a:r>
              <a:rPr lang="en-US" i="1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 + 1</a:t>
            </a:r>
            <a:r>
              <a:rPr lang="en-US" smtClean="0">
                <a:latin typeface="Times New Roman" pitchFamily="18" charset="0"/>
                <a:cs typeface="Arial" charset="0"/>
              </a:rPr>
              <a:t>) + (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+ 1) + </a:t>
            </a:r>
            <a:r>
              <a:rPr lang="en-US" baseline="30000" smtClean="0">
                <a:latin typeface="Times New Roman" pitchFamily="18" charset="0"/>
                <a:cs typeface="Arial" charset="0"/>
              </a:rPr>
              <a:t>. . .</a:t>
            </a:r>
            <a:r>
              <a:rPr lang="en-US" smtClean="0">
                <a:latin typeface="Times New Roman" pitchFamily="18" charset="0"/>
                <a:cs typeface="Arial" charset="0"/>
              </a:rPr>
              <a:t> + (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+ 1) + (</a:t>
            </a:r>
            <a:r>
              <a:rPr lang="en-US" i="1" smtClean="0">
                <a:solidFill>
                  <a:schemeClr val="hlink"/>
                </a:solidFill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solidFill>
                  <a:schemeClr val="hlink"/>
                </a:solidFill>
                <a:latin typeface="Times New Roman" pitchFamily="18" charset="0"/>
                <a:cs typeface="Arial" charset="0"/>
              </a:rPr>
              <a:t> + 1</a:t>
            </a:r>
            <a:r>
              <a:rPr lang="en-US" smtClean="0">
                <a:latin typeface="Times New Roman" pitchFamily="18" charset="0"/>
                <a:cs typeface="Arial" charset="0"/>
              </a:rPr>
              <a:t>) + (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+ 1)</a:t>
            </a:r>
            <a:br>
              <a:rPr lang="en-US" smtClean="0">
                <a:latin typeface="Times New Roman" pitchFamily="18" charset="0"/>
                <a:cs typeface="Arial" charset="0"/>
              </a:rPr>
            </a:br>
            <a:endParaRPr lang="en-US" smtClean="0">
              <a:latin typeface="Times New Roman" pitchFamily="18" charset="0"/>
              <a:cs typeface="Arial" charset="0"/>
            </a:endParaRPr>
          </a:p>
          <a:p>
            <a:pPr eaLnBrk="1" hangingPunct="1">
              <a:buFontTx/>
              <a:buNone/>
            </a:pPr>
            <a:r>
              <a:rPr lang="en-US" smtClean="0">
                <a:latin typeface="Times New Roman" pitchFamily="18" charset="0"/>
                <a:cs typeface="Arial" charset="0"/>
              </a:rPr>
              <a:t>                                                                   = </a:t>
            </a:r>
            <a:r>
              <a:rPr lang="en-US" i="1" smtClean="0">
                <a:latin typeface="Times New Roman" pitchFamily="18" charset="0"/>
                <a:cs typeface="Arial" charset="0"/>
              </a:rPr>
              <a:t>n </a:t>
            </a:r>
            <a:r>
              <a:rPr lang="en-US" smtClean="0">
                <a:latin typeface="Times New Roman" pitchFamily="18" charset="0"/>
                <a:cs typeface="Arial" charset="0"/>
              </a:rPr>
              <a:t>(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+ 1) </a:t>
            </a:r>
          </a:p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Since we added the series twice, we must divide the result by </a:t>
            </a:r>
            <a:r>
              <a:rPr lang="en-US" smtClean="0">
                <a:latin typeface="Times New Roman" pitchFamily="18" charset="0"/>
                <a:cs typeface="Arial" charset="0"/>
              </a:rPr>
              <a:t>2</a:t>
            </a:r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45059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dirty="0" smtClean="0">
                <a:latin typeface="Arial" charset="0"/>
                <a:cs typeface="Arial" charset="0"/>
              </a:rPr>
              <a:t>Arithmetic series</a:t>
            </a:r>
          </a:p>
        </p:txBody>
      </p:sp>
    </p:spTree>
    <p:extLst>
      <p:ext uri="{BB962C8B-B14F-4D97-AF65-F5344CB8AC3E}">
        <p14:creationId xmlns:p14="http://schemas.microsoft.com/office/powerpoint/2010/main" val="3112755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We could repeat this process, after all:</a:t>
            </a:r>
          </a:p>
          <a:p>
            <a:pPr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eaLnBrk="1" hangingPunct="1">
              <a:buFontTx/>
              <a:buNone/>
            </a:pPr>
            <a:r>
              <a:rPr lang="en-US" dirty="0" smtClean="0">
                <a:latin typeface="Arial" charset="0"/>
                <a:cs typeface="Arial" charset="0"/>
              </a:rPr>
              <a:t>	</a:t>
            </a:r>
          </a:p>
          <a:p>
            <a:pPr eaLnBrk="1" hangingPunct="1">
              <a:buFontTx/>
              <a:buNone/>
            </a:pPr>
            <a:r>
              <a:rPr lang="en-US" dirty="0" smtClean="0">
                <a:latin typeface="Arial" charset="0"/>
                <a:cs typeface="Arial" charset="0"/>
              </a:rPr>
              <a:t>however, it is easier to see the pattern:</a:t>
            </a:r>
          </a:p>
        </p:txBody>
      </p:sp>
      <p:graphicFrame>
        <p:nvGraphicFramePr>
          <p:cNvPr id="1331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1880446"/>
              </p:ext>
            </p:extLst>
          </p:nvPr>
        </p:nvGraphicFramePr>
        <p:xfrm>
          <a:off x="4788024" y="2420888"/>
          <a:ext cx="1960562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4" name="Equation" r:id="rId4" imgW="1155600" imgH="482400" progId="Equation.DSMT4">
                  <p:embed/>
                </p:oleObj>
              </mc:Choice>
              <mc:Fallback>
                <p:oleObj name="Equation" r:id="rId4" imgW="115560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8024" y="2420888"/>
                        <a:ext cx="1960562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5" name="Object 3"/>
          <p:cNvGraphicFramePr>
            <a:graphicFrameLocks noChangeAspect="1"/>
          </p:cNvGraphicFramePr>
          <p:nvPr/>
        </p:nvGraphicFramePr>
        <p:xfrm>
          <a:off x="4660900" y="3532188"/>
          <a:ext cx="3079750" cy="75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5" name="Equation" r:id="rId6" imgW="1815840" imgH="444240" progId="Equation.DSMT4">
                  <p:embed/>
                </p:oleObj>
              </mc:Choice>
              <mc:Fallback>
                <p:oleObj name="Equation" r:id="rId6" imgW="181584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0900" y="3532188"/>
                        <a:ext cx="3079750" cy="754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3751341"/>
              </p:ext>
            </p:extLst>
          </p:nvPr>
        </p:nvGraphicFramePr>
        <p:xfrm>
          <a:off x="1403648" y="2348880"/>
          <a:ext cx="2541588" cy="75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6" name="Equation" r:id="rId8" imgW="1498320" imgH="444240" progId="Equation.DSMT4">
                  <p:embed/>
                </p:oleObj>
              </mc:Choice>
              <mc:Fallback>
                <p:oleObj name="Equation" r:id="rId8" imgW="149832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2348880"/>
                        <a:ext cx="2541588" cy="754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6115347"/>
              </p:ext>
            </p:extLst>
          </p:nvPr>
        </p:nvGraphicFramePr>
        <p:xfrm>
          <a:off x="3347864" y="5229200"/>
          <a:ext cx="2497137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7" name="Equation" r:id="rId10" imgW="1473120" imgH="482400" progId="Equation.DSMT4">
                  <p:embed/>
                </p:oleObj>
              </mc:Choice>
              <mc:Fallback>
                <p:oleObj name="Equation" r:id="rId10" imgW="147312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7864" y="5229200"/>
                        <a:ext cx="2497137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0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dirty="0" smtClean="0">
                <a:latin typeface="Arial" charset="0"/>
                <a:cs typeface="Arial" charset="0"/>
              </a:rPr>
              <a:t>Other polynomial series</a:t>
            </a:r>
          </a:p>
        </p:txBody>
      </p:sp>
      <p:graphicFrame>
        <p:nvGraphicFramePr>
          <p:cNvPr id="13318" name="Object 6"/>
          <p:cNvGraphicFramePr>
            <a:graphicFrameLocks noChangeAspect="1"/>
          </p:cNvGraphicFramePr>
          <p:nvPr/>
        </p:nvGraphicFramePr>
        <p:xfrm>
          <a:off x="1766888" y="3552825"/>
          <a:ext cx="2173287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8" name="Equation" r:id="rId12" imgW="1282680" imgH="444240" progId="Equation.DSMT4">
                  <p:embed/>
                </p:oleObj>
              </mc:Choice>
              <mc:Fallback>
                <p:oleObj name="Equation" r:id="rId12" imgW="128268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6888" y="3552825"/>
                        <a:ext cx="2173287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6306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Outline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This topic will describe: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The concrete data structures that can be used to store information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The basic forms of memory allocation</a:t>
            </a:r>
          </a:p>
          <a:p>
            <a:pPr lvl="2"/>
            <a:r>
              <a:rPr lang="en-US" dirty="0" smtClean="0">
                <a:latin typeface="Arial" charset="0"/>
                <a:cs typeface="Arial" charset="0"/>
              </a:rPr>
              <a:t>Contiguous</a:t>
            </a:r>
          </a:p>
          <a:p>
            <a:pPr lvl="2"/>
            <a:r>
              <a:rPr lang="en-US" dirty="0" smtClean="0">
                <a:latin typeface="Arial" charset="0"/>
                <a:cs typeface="Arial" charset="0"/>
              </a:rPr>
              <a:t>Linked</a:t>
            </a:r>
          </a:p>
          <a:p>
            <a:pPr lvl="2"/>
            <a:r>
              <a:rPr lang="en-US" dirty="0" smtClean="0">
                <a:latin typeface="Arial" charset="0"/>
                <a:cs typeface="Arial" charset="0"/>
              </a:rPr>
              <a:t>Indexed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The prototypical examples of these:  arrays and linked lists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Other data structures:</a:t>
            </a:r>
          </a:p>
          <a:p>
            <a:pPr lvl="2"/>
            <a:r>
              <a:rPr lang="en-US" dirty="0" smtClean="0">
                <a:latin typeface="Arial" charset="0"/>
                <a:cs typeface="Arial" charset="0"/>
              </a:rPr>
              <a:t>Stack</a:t>
            </a:r>
          </a:p>
          <a:p>
            <a:pPr lvl="2"/>
            <a:r>
              <a:rPr lang="en-US" dirty="0" smtClean="0">
                <a:latin typeface="Arial" charset="0"/>
                <a:cs typeface="Arial" charset="0"/>
              </a:rPr>
              <a:t>Queue</a:t>
            </a:r>
          </a:p>
          <a:p>
            <a:pPr lvl="2"/>
            <a:r>
              <a:rPr lang="en-US" dirty="0" smtClean="0">
                <a:latin typeface="Arial" charset="0"/>
                <a:cs typeface="Arial" charset="0"/>
              </a:rPr>
              <a:t>Trees</a:t>
            </a:r>
          </a:p>
          <a:p>
            <a:pPr lvl="2"/>
            <a:endParaRPr lang="en-US" dirty="0" smtClean="0">
              <a:latin typeface="Arial" charset="0"/>
              <a:cs typeface="Arial" charset="0"/>
            </a:endParaRP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Finally, we will discuss the run-time of queries and operations on arrays and linked lists</a:t>
            </a:r>
          </a:p>
          <a:p>
            <a:pPr lvl="1"/>
            <a:endParaRPr lang="en-US" dirty="0" smtClean="0">
              <a:latin typeface="Arial" charset="0"/>
              <a:cs typeface="Arial" charset="0"/>
            </a:endParaRP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5052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2.2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7516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Memory Allocation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Memory allocation can be classified as either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Contiguous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Linked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Indexed</a:t>
            </a: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None/>
            </a:pPr>
            <a:r>
              <a:rPr lang="en-US" dirty="0" smtClean="0">
                <a:latin typeface="Arial" charset="0"/>
                <a:cs typeface="Arial" charset="0"/>
              </a:rPr>
              <a:t>	Prototypical examples: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Contiguous allocation:	arrays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Linked allocation:		linked lists</a:t>
            </a: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6976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2.2.1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96974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Contiguous Allocation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An array stores </a:t>
            </a:r>
            <a:r>
              <a:rPr 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dirty="0" smtClean="0">
                <a:latin typeface="Arial" charset="0"/>
                <a:cs typeface="Arial" charset="0"/>
              </a:rPr>
              <a:t> objects in a single contiguous space of memory</a:t>
            </a: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Unfortunately, if more memory is required, a request for new memory usually requires copying all information into the new memory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In general, you cannot request for the operating</a:t>
            </a:r>
            <a:br>
              <a:rPr lang="en-US" dirty="0" smtClean="0">
                <a:latin typeface="Arial" charset="0"/>
                <a:cs typeface="Arial" charset="0"/>
              </a:rPr>
            </a:br>
            <a:r>
              <a:rPr lang="en-US" dirty="0" smtClean="0">
                <a:latin typeface="Arial" charset="0"/>
                <a:cs typeface="Arial" charset="0"/>
              </a:rPr>
              <a:t>system to allocate to you the next </a:t>
            </a:r>
            <a:r>
              <a:rPr 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dirty="0" smtClean="0">
                <a:latin typeface="Arial" charset="0"/>
                <a:cs typeface="Arial" charset="0"/>
              </a:rPr>
              <a:t> memory</a:t>
            </a:r>
            <a:br>
              <a:rPr lang="en-US" dirty="0" smtClean="0">
                <a:latin typeface="Arial" charset="0"/>
                <a:cs typeface="Arial" charset="0"/>
              </a:rPr>
            </a:br>
            <a:r>
              <a:rPr lang="en-US" dirty="0" smtClean="0">
                <a:latin typeface="Arial" charset="0"/>
                <a:cs typeface="Arial" charset="0"/>
              </a:rPr>
              <a:t>locations</a:t>
            </a:r>
          </a:p>
        </p:txBody>
      </p:sp>
      <p:pic>
        <p:nvPicPr>
          <p:cNvPr id="115715" name="Picture 3" descr="C:\Users\dwharder\Desktop\c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96583" y="3068960"/>
            <a:ext cx="1647825" cy="280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5716" name="Picture 4" descr="C:\Users\dwharder\Desktop\b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96583" y="3068960"/>
            <a:ext cx="1647825" cy="280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5717" name="Picture 5" descr="C:\Users\dwharder\Desktop\b3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96583" y="3072135"/>
            <a:ext cx="1647825" cy="279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5718" name="Picture 6" descr="C:\Users\dwharder\Desktop\b4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91821" y="3072135"/>
            <a:ext cx="1647825" cy="279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5719" name="Picture 7" descr="C:\Users\dwharder\Desktop\b5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591821" y="3072135"/>
            <a:ext cx="1647825" cy="279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5720" name="Picture 8" descr="C:\Users\dwharder\Desktop\b6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591821" y="3072135"/>
            <a:ext cx="1647825" cy="279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5714" name="Picture 2" descr="C:\Users\dwharder\Desktop\b7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591821" y="3072135"/>
            <a:ext cx="1647825" cy="279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6976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2.2.1</a:t>
            </a:r>
            <a:endParaRPr lang="en-CA" dirty="0"/>
          </a:p>
        </p:txBody>
      </p:sp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2.2.1.1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48344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Linked Allocation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Linked storage such as a linked list associates two pieces of data with each item being stored: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The object itself, and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A reference to the next item</a:t>
            </a:r>
          </a:p>
          <a:p>
            <a:pPr lvl="2"/>
            <a:r>
              <a:rPr lang="en-US" dirty="0" smtClean="0">
                <a:latin typeface="Arial" charset="0"/>
                <a:cs typeface="Arial" charset="0"/>
              </a:rPr>
              <a:t>In C++ that reference is the address of the next node</a:t>
            </a:r>
          </a:p>
        </p:txBody>
      </p:sp>
      <p:pic>
        <p:nvPicPr>
          <p:cNvPr id="9220" name="Picture 2" descr="C:\Users\dwharder\Desktop\Picture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7438" y="5229200"/>
            <a:ext cx="291465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2.2.1.2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49231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Indexed Allocation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916832"/>
            <a:ext cx="6851104" cy="4525963"/>
          </a:xfrm>
        </p:spPr>
        <p:txBody>
          <a:bodyPr>
            <a:normAutofit fontScale="85000" lnSpcReduction="10000"/>
          </a:bodyPr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With indexed allocation, an array of pointers</a:t>
            </a:r>
            <a:br>
              <a:rPr lang="en-US" dirty="0" smtClean="0">
                <a:latin typeface="Arial" charset="0"/>
                <a:cs typeface="Arial" charset="0"/>
              </a:rPr>
            </a:br>
            <a:r>
              <a:rPr lang="en-US" dirty="0" smtClean="0">
                <a:latin typeface="Arial" charset="0"/>
                <a:cs typeface="Arial" charset="0"/>
              </a:rPr>
              <a:t>(possibly NULL) link to a sequence of allocated</a:t>
            </a:r>
            <a:br>
              <a:rPr lang="en-US" dirty="0" smtClean="0">
                <a:latin typeface="Arial" charset="0"/>
                <a:cs typeface="Arial" charset="0"/>
              </a:rPr>
            </a:br>
            <a:r>
              <a:rPr lang="en-US" dirty="0" smtClean="0">
                <a:latin typeface="Arial" charset="0"/>
                <a:cs typeface="Arial" charset="0"/>
              </a:rPr>
              <a:t>memory locations</a:t>
            </a: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Used in the C++ standard template library</a:t>
            </a: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Computer engineering students will see indexed</a:t>
            </a:r>
            <a:br>
              <a:rPr lang="en-US" dirty="0" smtClean="0">
                <a:latin typeface="Arial" charset="0"/>
                <a:cs typeface="Arial" charset="0"/>
              </a:rPr>
            </a:br>
            <a:r>
              <a:rPr lang="en-US" dirty="0" smtClean="0">
                <a:latin typeface="Arial" charset="0"/>
                <a:cs typeface="Arial" charset="0"/>
              </a:rPr>
              <a:t>allocation in their operating systems course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2.2.1.3</a:t>
            </a:r>
            <a:endParaRPr lang="en-CA" dirty="0"/>
          </a:p>
        </p:txBody>
      </p:sp>
      <p:pic>
        <p:nvPicPr>
          <p:cNvPr id="124930" name="Picture 2" descr="C:\Users\dwharder\Desktop\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38429" y="1412776"/>
            <a:ext cx="2205571" cy="30254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66627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61" name="Picture 9" descr="C:\Users\dwharder\Desktop\a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9363" y="2960365"/>
            <a:ext cx="5439461" cy="2196827"/>
          </a:xfrm>
          <a:prstGeom prst="rect">
            <a:avLst/>
          </a:prstGeom>
          <a:noFill/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Indexed Allocation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Matrices can be implemented using indexed allocation: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2.2.1.3</a:t>
            </a:r>
            <a:endParaRPr lang="en-CA" dirty="0"/>
          </a:p>
        </p:txBody>
      </p:sp>
      <p:graphicFrame>
        <p:nvGraphicFramePr>
          <p:cNvPr id="125956" name="Object 3"/>
          <p:cNvGraphicFramePr>
            <a:graphicFrameLocks noChangeAspect="1"/>
          </p:cNvGraphicFramePr>
          <p:nvPr/>
        </p:nvGraphicFramePr>
        <p:xfrm>
          <a:off x="611188" y="3055938"/>
          <a:ext cx="1512887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" name="Equation" r:id="rId5" imgW="660240" imgH="431640" progId="Equation.DSMT4">
                  <p:embed/>
                </p:oleObj>
              </mc:Choice>
              <mc:Fallback>
                <p:oleObj name="Equation" r:id="rId5" imgW="66024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3055938"/>
                        <a:ext cx="1512887" cy="989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7235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8" descr="C:\Users\dwharder\Desktop\a2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2572349" y="3784346"/>
            <a:ext cx="5439461" cy="2196614"/>
          </a:xfrm>
          <a:prstGeom prst="rect">
            <a:avLst/>
          </a:prstGeom>
          <a:noFill/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Indexed Allocation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Matrices can be implemented using indexed allocation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Most implementations of matrices (or higher-dimensional arrays) use indices pointing into a single contiguous block of memory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2.2.1.3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2528941" y="5974147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Row-major order </a:t>
            </a:r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5436096" y="5980960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Column-major order </a:t>
            </a:r>
            <a:endParaRPr lang="en-CA" dirty="0"/>
          </a:p>
        </p:txBody>
      </p:sp>
      <p:graphicFrame>
        <p:nvGraphicFramePr>
          <p:cNvPr id="12698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9804706"/>
              </p:ext>
            </p:extLst>
          </p:nvPr>
        </p:nvGraphicFramePr>
        <p:xfrm>
          <a:off x="624381" y="4040193"/>
          <a:ext cx="1512887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6" name="Equation" r:id="rId5" imgW="660240" imgH="431640" progId="Equation.DSMT4">
                  <p:embed/>
                </p:oleObj>
              </mc:Choice>
              <mc:Fallback>
                <p:oleObj name="Equation" r:id="rId5" imgW="66024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381" y="4040193"/>
                        <a:ext cx="1512887" cy="989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4451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These were the basics of programming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The ability to manipulate the computer to perform the required tasks</a:t>
            </a:r>
          </a:p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</a:t>
            </a:r>
          </a:p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You saw data storage techniques: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Arrays, and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Linked lists (collections were discussed)</a:t>
            </a:r>
          </a:p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</a:t>
            </a:r>
          </a:p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You saw array accessing/manipulation techniques: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Searching, and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Sorting</a:t>
            </a:r>
          </a:p>
          <a:p>
            <a:pPr eaLnBrk="1" hangingPunct="1"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781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Other Allocation Formats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We will look at some variations or hybrids of these memory allocations including: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Trees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Graphs</a:t>
            </a:r>
          </a:p>
          <a:p>
            <a:pPr lvl="1"/>
            <a:r>
              <a:rPr lang="en-US" dirty="0" err="1" smtClean="0">
                <a:latin typeface="Arial" charset="0"/>
                <a:cs typeface="Arial" charset="0"/>
              </a:rPr>
              <a:t>Deques</a:t>
            </a:r>
            <a:r>
              <a:rPr lang="en-US" dirty="0" smtClean="0">
                <a:latin typeface="Arial" charset="0"/>
                <a:cs typeface="Arial" charset="0"/>
              </a:rPr>
              <a:t> (linked arrays)</a:t>
            </a:r>
          </a:p>
          <a:p>
            <a:pPr marL="457200" lvl="1" indent="0"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endParaRPr lang="en-US" dirty="0" smtClean="0">
              <a:latin typeface="Arial" charset="0"/>
              <a:cs typeface="Arial" charset="0"/>
            </a:endParaRPr>
          </a:p>
          <a:p>
            <a:endParaRPr lang="en-US" dirty="0" smtClean="0">
              <a:latin typeface="Arial" charset="0"/>
              <a:cs typeface="Arial" charset="0"/>
            </a:endParaRPr>
          </a:p>
          <a:p>
            <a:endParaRPr lang="en-US" dirty="0" smtClean="0">
              <a:latin typeface="Arial" charset="0"/>
              <a:cs typeface="Arial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79388" y="692696"/>
            <a:ext cx="6976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2.2.2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64938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Trees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The linked list can be used to store linearly ordered data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What if we have multiple </a:t>
            </a:r>
            <a:r>
              <a:rPr lang="en-US" i="1" dirty="0" smtClean="0">
                <a:latin typeface="Arial" charset="0"/>
                <a:cs typeface="Arial" charset="0"/>
              </a:rPr>
              <a:t>next</a:t>
            </a:r>
            <a:r>
              <a:rPr lang="en-US" dirty="0" smtClean="0">
                <a:latin typeface="Arial" charset="0"/>
                <a:cs typeface="Arial" charset="0"/>
              </a:rPr>
              <a:t> pointers?</a:t>
            </a: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A rooted tree (weeks 4-6) is similar</a:t>
            </a:r>
            <a:br>
              <a:rPr lang="en-US" dirty="0" smtClean="0">
                <a:latin typeface="Arial" charset="0"/>
                <a:cs typeface="Arial" charset="0"/>
              </a:rPr>
            </a:br>
            <a:r>
              <a:rPr lang="en-US" dirty="0" smtClean="0">
                <a:latin typeface="Arial" charset="0"/>
                <a:cs typeface="Arial" charset="0"/>
              </a:rPr>
              <a:t>to a linked list but with multiple next</a:t>
            </a:r>
            <a:br>
              <a:rPr lang="en-US" dirty="0" smtClean="0">
                <a:latin typeface="Arial" charset="0"/>
                <a:cs typeface="Arial" charset="0"/>
              </a:rPr>
            </a:br>
            <a:r>
              <a:rPr lang="en-US" dirty="0" smtClean="0">
                <a:latin typeface="Arial" charset="0"/>
                <a:cs typeface="Arial" charset="0"/>
              </a:rPr>
              <a:t>pointers</a:t>
            </a:r>
          </a:p>
          <a:p>
            <a:endParaRPr lang="en-US" dirty="0" smtClean="0">
              <a:latin typeface="Arial" charset="0"/>
              <a:cs typeface="Arial" charset="0"/>
            </a:endParaRPr>
          </a:p>
          <a:p>
            <a:endParaRPr lang="en-US" dirty="0" smtClean="0">
              <a:latin typeface="Arial" charset="0"/>
              <a:cs typeface="Arial" charset="0"/>
            </a:endParaRPr>
          </a:p>
          <a:p>
            <a:endParaRPr lang="en-US" dirty="0" smtClean="0">
              <a:latin typeface="Arial" charset="0"/>
              <a:cs typeface="Arial" charset="0"/>
            </a:endParaRPr>
          </a:p>
        </p:txBody>
      </p:sp>
      <p:pic>
        <p:nvPicPr>
          <p:cNvPr id="14340" name="Picture 4" descr="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3" y="4509120"/>
            <a:ext cx="2867025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2.2.2.2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74228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Trees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A tree is a variation on a linked list: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Each node points to an arbitrary number of subsequent nodes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Useful for storing hierarchical data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We will see that it is also useful for storing sorted data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Usually we will restrict ourselves to trees where each node points to at most two other nodes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2.2.2.2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32808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Arrays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9208" y="1422400"/>
            <a:ext cx="822960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Suppose we allow arbitrary relations between any two objects in a container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We could represent this using a two-dimensional array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In this case, the matrix is</a:t>
            </a:r>
            <a:br>
              <a:rPr lang="en-US" dirty="0" smtClean="0">
                <a:latin typeface="Arial" charset="0"/>
                <a:cs typeface="Arial" charset="0"/>
              </a:rPr>
            </a:br>
            <a:r>
              <a:rPr lang="en-US" i="1" dirty="0" smtClean="0">
                <a:latin typeface="Arial" charset="0"/>
                <a:cs typeface="Arial" charset="0"/>
              </a:rPr>
              <a:t>symmetric</a:t>
            </a:r>
            <a:endParaRPr lang="en-US" sz="2400" i="1" dirty="0" smtClean="0">
              <a:latin typeface="Arial" charset="0"/>
              <a:cs typeface="Arial" charset="0"/>
            </a:endParaRPr>
          </a:p>
          <a:p>
            <a:pPr lvl="1"/>
            <a:endParaRPr lang="en-US" dirty="0" smtClean="0">
              <a:latin typeface="Arial" charset="0"/>
              <a:cs typeface="Arial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432391"/>
              </p:ext>
            </p:extLst>
          </p:nvPr>
        </p:nvGraphicFramePr>
        <p:xfrm>
          <a:off x="5652120" y="2996952"/>
          <a:ext cx="3024944" cy="3962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688"/>
                <a:gridCol w="232688"/>
                <a:gridCol w="232688"/>
                <a:gridCol w="232688"/>
                <a:gridCol w="232688"/>
                <a:gridCol w="232688"/>
                <a:gridCol w="257096"/>
                <a:gridCol w="208280"/>
                <a:gridCol w="226734"/>
                <a:gridCol w="238642"/>
                <a:gridCol w="232688"/>
                <a:gridCol w="232688"/>
                <a:gridCol w="232688"/>
              </a:tblGrid>
              <a:tr h="268740">
                <a:tc>
                  <a:txBody>
                    <a:bodyPr/>
                    <a:lstStyle/>
                    <a:p>
                      <a:endParaRPr lang="en-CA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A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B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C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D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E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F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G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H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I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J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K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L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87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A</a:t>
                      </a:r>
                      <a:endParaRPr lang="en-CA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 smtClean="0"/>
                        <a:t>×</a:t>
                      </a:r>
                      <a:endParaRPr lang="en-CA" sz="1400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 smtClean="0"/>
                        <a:t>×</a:t>
                      </a:r>
                      <a:endParaRPr lang="en-CA" sz="1400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 smtClean="0"/>
                        <a:t>×</a:t>
                      </a:r>
                      <a:endParaRPr lang="en-CA" sz="1400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687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B</a:t>
                      </a:r>
                      <a:endParaRPr lang="en-CA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 smtClean="0"/>
                        <a:t>×</a:t>
                      </a:r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 smtClean="0"/>
                        <a:t>×</a:t>
                      </a:r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 smtClean="0"/>
                        <a:t>×</a:t>
                      </a:r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b="1" dirty="0" smtClean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 smtClean="0"/>
                        <a:t>×</a:t>
                      </a:r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</a:tr>
              <a:tr h="2687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C</a:t>
                      </a:r>
                      <a:endParaRPr lang="en-CA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 smtClean="0"/>
                        <a:t>×</a:t>
                      </a:r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 smtClean="0"/>
                        <a:t>×</a:t>
                      </a:r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 smtClean="0"/>
                        <a:t>×</a:t>
                      </a:r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 smtClean="0"/>
                        <a:t>×</a:t>
                      </a:r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 smtClean="0"/>
                        <a:t>×</a:t>
                      </a:r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 smtClean="0"/>
                        <a:t>×</a:t>
                      </a:r>
                      <a:endParaRPr lang="en-CA" sz="1400" b="1" dirty="0"/>
                    </a:p>
                  </a:txBody>
                  <a:tcPr/>
                </a:tc>
              </a:tr>
              <a:tr h="2687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D</a:t>
                      </a:r>
                      <a:endParaRPr lang="en-CA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 smtClean="0"/>
                        <a:t>×</a:t>
                      </a:r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 smtClean="0"/>
                        <a:t>×</a:t>
                      </a:r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 smtClean="0"/>
                        <a:t>×</a:t>
                      </a:r>
                      <a:endParaRPr lang="en-CA" sz="1400" b="1" dirty="0"/>
                    </a:p>
                  </a:txBody>
                  <a:tcPr/>
                </a:tc>
              </a:tr>
              <a:tr h="2687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E</a:t>
                      </a:r>
                      <a:endParaRPr lang="en-CA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 smtClean="0"/>
                        <a:t>×</a:t>
                      </a:r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 smtClean="0"/>
                        <a:t>×</a:t>
                      </a:r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</a:tr>
              <a:tr h="2687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F</a:t>
                      </a:r>
                      <a:endParaRPr lang="en-CA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 smtClean="0"/>
                        <a:t>×</a:t>
                      </a:r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 smtClean="0"/>
                        <a:t>×</a:t>
                      </a:r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</a:tr>
              <a:tr h="2687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G</a:t>
                      </a:r>
                      <a:endParaRPr lang="en-CA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 smtClean="0"/>
                        <a:t>×</a:t>
                      </a:r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 smtClean="0"/>
                        <a:t>×</a:t>
                      </a:r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 smtClean="0"/>
                        <a:t>×</a:t>
                      </a:r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</a:tr>
              <a:tr h="2687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H</a:t>
                      </a:r>
                      <a:endParaRPr lang="en-CA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 smtClean="0"/>
                        <a:t>×</a:t>
                      </a:r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b="1" dirty="0" smtClean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 smtClean="0"/>
                        <a:t>×</a:t>
                      </a:r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</a:tr>
              <a:tr h="2687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I</a:t>
                      </a:r>
                      <a:endParaRPr lang="en-CA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 smtClean="0"/>
                        <a:t>×</a:t>
                      </a:r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b="1" dirty="0" smtClean="0"/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</a:tr>
              <a:tr h="2687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J</a:t>
                      </a:r>
                      <a:endParaRPr lang="en-CA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 smtClean="0"/>
                        <a:t>×</a:t>
                      </a:r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 smtClean="0"/>
                        <a:t>×</a:t>
                      </a:r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 smtClean="0"/>
                        <a:t>×</a:t>
                      </a:r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</a:tr>
              <a:tr h="2687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K</a:t>
                      </a:r>
                      <a:endParaRPr lang="en-CA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 smtClean="0"/>
                        <a:t>×</a:t>
                      </a:r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 smtClean="0"/>
                        <a:t>×</a:t>
                      </a:r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 smtClean="0"/>
                        <a:t>×</a:t>
                      </a:r>
                      <a:endParaRPr lang="en-CA" sz="1400" b="1" dirty="0"/>
                    </a:p>
                  </a:txBody>
                  <a:tcPr/>
                </a:tc>
              </a:tr>
              <a:tr h="26874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L</a:t>
                      </a:r>
                      <a:endParaRPr lang="en-CA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 smtClean="0"/>
                        <a:t>×</a:t>
                      </a:r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 smtClean="0"/>
                        <a:t>×</a:t>
                      </a:r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 smtClean="0"/>
                        <a:t>×</a:t>
                      </a:r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7608" name="Picture 3" descr="C:\Users\dwharder\Desktop\S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1019" y="4365104"/>
            <a:ext cx="3241675" cy="208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Connector 7"/>
          <p:cNvCxnSpPr/>
          <p:nvPr/>
        </p:nvCxnSpPr>
        <p:spPr>
          <a:xfrm>
            <a:off x="6012160" y="3502856"/>
            <a:ext cx="2520280" cy="31665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2.2.2.2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35087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Array of Linked Lists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</a:t>
            </a:r>
            <a:r>
              <a:rPr lang="en-US" sz="2400" dirty="0" smtClean="0">
                <a:latin typeface="Arial" charset="0"/>
                <a:cs typeface="Arial" charset="0"/>
              </a:rPr>
              <a:t>Suppose we allow arbitrary relations between any two objects in a container</a:t>
            </a:r>
          </a:p>
          <a:p>
            <a:pPr lvl="1"/>
            <a:r>
              <a:rPr lang="en-US" sz="2400" dirty="0" smtClean="0">
                <a:latin typeface="Arial" charset="0"/>
                <a:cs typeface="Arial" charset="0"/>
              </a:rPr>
              <a:t>Alternatively, we could use a hybrid:  an array of linked lists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313238" y="2636838"/>
          <a:ext cx="604888" cy="3962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2444"/>
                <a:gridCol w="302444"/>
              </a:tblGrid>
              <a:tr h="188010">
                <a:tc>
                  <a:txBody>
                    <a:bodyPr/>
                    <a:lstStyle/>
                    <a:p>
                      <a:endParaRPr lang="en-CA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801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A</a:t>
                      </a:r>
                      <a:endParaRPr lang="en-CA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18801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B</a:t>
                      </a:r>
                      <a:endParaRPr lang="en-CA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8801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C</a:t>
                      </a:r>
                      <a:endParaRPr lang="en-CA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8801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D</a:t>
                      </a:r>
                      <a:endParaRPr lang="en-CA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8801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E</a:t>
                      </a:r>
                      <a:endParaRPr lang="en-CA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8801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F</a:t>
                      </a:r>
                      <a:endParaRPr lang="en-CA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8801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G</a:t>
                      </a:r>
                      <a:endParaRPr lang="en-CA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8801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H</a:t>
                      </a:r>
                      <a:endParaRPr lang="en-CA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8801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I</a:t>
                      </a:r>
                      <a:endParaRPr lang="en-CA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8801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J</a:t>
                      </a:r>
                      <a:endParaRPr lang="en-CA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8801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K</a:t>
                      </a:r>
                      <a:endParaRPr lang="en-CA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88010"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L</a:t>
                      </a:r>
                      <a:endParaRPr lang="en-CA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pic>
        <p:nvPicPr>
          <p:cNvPr id="18478" name="Picture 3" descr="C:\Users\dwharder\Desktop\S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113" y="3860800"/>
            <a:ext cx="3241675" cy="208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79" name="Picture 2" descr="C:\Users\dwharder\Desktop\a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7900" y="2954338"/>
            <a:ext cx="3240088" cy="3659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2.2.2.2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47034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latin typeface="Arial" charset="0"/>
                <a:cs typeface="Arial" charset="0"/>
              </a:rPr>
              <a:t>Algorithm run times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Once we have chosen a data structure to store both the objects and the relationships, we must implement the queries or operations as algorithms</a:t>
            </a: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The Abstract Data Type will be implemented as a class</a:t>
            </a: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The data structure will be defined by the member variables</a:t>
            </a: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The member functions will implement the algorithms</a:t>
            </a:r>
          </a:p>
          <a:p>
            <a:pPr lvl="1"/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The question is, how do we determine the efficiency of the algorithms?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79388" y="692696"/>
            <a:ext cx="6976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2.2.3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53042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Operations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We will use the following matrix to describe operations at the locations within the structure</a:t>
            </a:r>
          </a:p>
        </p:txBody>
      </p:sp>
      <p:graphicFrame>
        <p:nvGraphicFramePr>
          <p:cNvPr id="6" name="Group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215412"/>
              </p:ext>
            </p:extLst>
          </p:nvPr>
        </p:nvGraphicFramePr>
        <p:xfrm>
          <a:off x="971550" y="3501007"/>
          <a:ext cx="7596000" cy="219574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6000"/>
                <a:gridCol w="2160000"/>
                <a:gridCol w="2160000"/>
                <a:gridCol w="2160000"/>
              </a:tblGrid>
              <a:tr h="3909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Front/</a:t>
                      </a:r>
                      <a:r>
                        <a:rPr kumimoji="0" lang="en-CA" sz="24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r>
                        <a:rPr kumimoji="0" lang="en-CA" sz="2400" b="1" u="none" strike="noStrike" cap="none" normalizeH="0" baseline="3000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st</a:t>
                      </a:r>
                      <a:r>
                        <a:rPr kumimoji="0" lang="en-CA" sz="24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 </a:t>
                      </a:r>
                      <a:endParaRPr kumimoji="0" lang="en-CA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Arbitrary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Location</a:t>
                      </a:r>
                      <a:endParaRPr kumimoji="0" lang="en-CA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Back/</a:t>
                      </a:r>
                      <a:r>
                        <a:rPr kumimoji="0" lang="en-CA" sz="2400" b="1" i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kumimoji="0" lang="en-CA" sz="2400" b="1" u="none" strike="noStrike" cap="none" normalizeH="0" baseline="3000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th</a:t>
                      </a:r>
                      <a:endParaRPr kumimoji="0" lang="en-CA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5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Find</a:t>
                      </a:r>
                      <a:endParaRPr kumimoji="0" lang="en-CA" sz="2400" b="1" i="0" u="none" strike="noStrike" cap="none" normalizeH="0" baseline="3000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?</a:t>
                      </a:r>
                      <a:endParaRPr kumimoji="0" lang="en-CA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?</a:t>
                      </a:r>
                      <a:endParaRPr kumimoji="0" lang="en-CA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?</a:t>
                      </a:r>
                      <a:endParaRPr kumimoji="0" lang="en-CA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57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Insert</a:t>
                      </a:r>
                      <a:endParaRPr kumimoji="0" lang="en-CA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?</a:t>
                      </a:r>
                      <a:endParaRPr kumimoji="0" lang="en-CA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?</a:t>
                      </a:r>
                      <a:endParaRPr kumimoji="0" lang="en-CA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?</a:t>
                      </a:r>
                      <a:endParaRPr kumimoji="0" lang="en-CA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</a:tr>
              <a:tr h="457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Erase</a:t>
                      </a:r>
                      <a:endParaRPr kumimoji="0" lang="en-CA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?</a:t>
                      </a:r>
                      <a:endParaRPr kumimoji="0" lang="en-CA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?</a:t>
                      </a:r>
                      <a:endParaRPr kumimoji="0" lang="en-CA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?</a:t>
                      </a:r>
                      <a:endParaRPr kumimoji="0" lang="en-CA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</a:tr>
            </a:tbl>
          </a:graphicData>
        </a:graphic>
      </p:graphicFrame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79388" y="692696"/>
            <a:ext cx="6976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2.2.3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11667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Operations on Sorted Lists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Given an sorted array, we have the following run times:</a:t>
            </a: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 </a:t>
            </a:r>
          </a:p>
          <a:p>
            <a:endParaRPr lang="en-US" dirty="0" smtClean="0">
              <a:latin typeface="Arial" charset="0"/>
              <a:cs typeface="Arial" charset="0"/>
            </a:endParaRPr>
          </a:p>
          <a:p>
            <a:endParaRPr lang="en-US" dirty="0" smtClean="0">
              <a:latin typeface="Arial" charset="0"/>
              <a:cs typeface="Arial" charset="0"/>
            </a:endParaRPr>
          </a:p>
          <a:p>
            <a:endParaRPr lang="en-US" dirty="0" smtClean="0">
              <a:latin typeface="Arial" charset="0"/>
              <a:cs typeface="Arial" charset="0"/>
            </a:endParaRPr>
          </a:p>
          <a:p>
            <a:endParaRPr lang="en-US" dirty="0" smtClean="0">
              <a:latin typeface="Arial" charset="0"/>
              <a:cs typeface="Arial" charset="0"/>
            </a:endParaRPr>
          </a:p>
          <a:p>
            <a:endParaRPr lang="en-US" dirty="0" smtClean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sz="1800" baseline="30000" dirty="0" smtClean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sz="1800" baseline="30000" dirty="0" smtClean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sz="1800" baseline="30000" dirty="0" smtClean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sz="1800" baseline="30000" dirty="0" smtClean="0">
              <a:latin typeface="Arial" charset="0"/>
              <a:cs typeface="Arial" charset="0"/>
            </a:endParaRPr>
          </a:p>
        </p:txBody>
      </p:sp>
      <p:graphicFrame>
        <p:nvGraphicFramePr>
          <p:cNvPr id="5" name="Group 63"/>
          <p:cNvGraphicFramePr>
            <a:graphicFrameLocks noGrp="1"/>
          </p:cNvGraphicFramePr>
          <p:nvPr/>
        </p:nvGraphicFramePr>
        <p:xfrm>
          <a:off x="971550" y="2386013"/>
          <a:ext cx="7596000" cy="219574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6000"/>
                <a:gridCol w="2160000"/>
                <a:gridCol w="2160000"/>
                <a:gridCol w="1080000"/>
                <a:gridCol w="1080000"/>
              </a:tblGrid>
              <a:tr h="7888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Front/</a:t>
                      </a:r>
                      <a:r>
                        <a:rPr kumimoji="0" lang="en-CA" sz="24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r>
                        <a:rPr kumimoji="0" lang="en-CA" sz="2400" b="1" u="none" strike="noStrike" cap="none" normalizeH="0" baseline="3000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st</a:t>
                      </a:r>
                      <a:r>
                        <a:rPr kumimoji="0" lang="en-CA" sz="24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 </a:t>
                      </a:r>
                      <a:endParaRPr kumimoji="0" lang="en-CA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Arbitrary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Location</a:t>
                      </a:r>
                      <a:endParaRPr kumimoji="0" lang="en-CA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Back/</a:t>
                      </a:r>
                      <a:r>
                        <a:rPr kumimoji="0" lang="en-CA" sz="2400" b="1" i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kumimoji="0" lang="en-CA" sz="2400" b="1" u="none" strike="noStrike" cap="none" normalizeH="0" baseline="3000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th</a:t>
                      </a:r>
                      <a:endParaRPr kumimoji="0" lang="en-CA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</a:tr>
              <a:tr h="455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Find</a:t>
                      </a:r>
                      <a:endParaRPr kumimoji="0" lang="en-CA" sz="2400" b="1" i="0" u="none" strike="noStrike" cap="none" normalizeH="0" baseline="3000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+mn-lt"/>
                        </a:rPr>
                        <a:t>Okay</a:t>
                      </a:r>
                      <a:endParaRPr kumimoji="0" lang="en-CA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57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Insert</a:t>
                      </a:r>
                      <a:endParaRPr kumimoji="0" lang="en-CA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kumimoji="0" lang="en-CA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kumimoji="0" lang="en-CA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r>
                        <a:rPr kumimoji="0" lang="en-CA" sz="2400" b="1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*</a:t>
                      </a:r>
                      <a:endParaRPr kumimoji="0" lang="en-CA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+mn-cs"/>
                        </a:rPr>
                        <a:t>Bad</a:t>
                      </a:r>
                      <a:endParaRPr kumimoji="0" lang="en-CA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</a:tr>
              <a:tr h="457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Erase</a:t>
                      </a:r>
                      <a:endParaRPr kumimoji="0" lang="en-CA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kumimoji="0" lang="en-CA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kumimoji="0" lang="en-CA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6648" name="TextBox 5"/>
          <p:cNvSpPr txBox="1">
            <a:spLocks noChangeArrowheads="1"/>
          </p:cNvSpPr>
          <p:nvPr/>
        </p:nvSpPr>
        <p:spPr bwMode="auto">
          <a:xfrm>
            <a:off x="5508625" y="4868863"/>
            <a:ext cx="33115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aseline="30000"/>
              <a:t>* </a:t>
            </a:r>
            <a:r>
              <a:rPr lang="en-US" sz="2000"/>
              <a:t>only if the array is not full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2.2.3.1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75677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Operations on Lists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z="2400" smtClean="0">
                <a:latin typeface="Arial" charset="0"/>
                <a:cs typeface="Arial" charset="0"/>
              </a:rPr>
              <a:t>	</a:t>
            </a:r>
            <a:r>
              <a:rPr lang="en-US" smtClean="0">
                <a:latin typeface="Arial" charset="0"/>
                <a:cs typeface="Arial" charset="0"/>
              </a:rPr>
              <a:t>If the array is not sorted, only one operations changes:</a:t>
            </a:r>
            <a:endParaRPr lang="en-US" sz="2400" smtClean="0">
              <a:latin typeface="Arial" charset="0"/>
              <a:cs typeface="Arial" charset="0"/>
            </a:endParaRPr>
          </a:p>
          <a:p>
            <a:endParaRPr lang="en-US" sz="240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z="2400" smtClean="0">
              <a:latin typeface="Arial" charset="0"/>
              <a:cs typeface="Arial" charset="0"/>
            </a:endParaRPr>
          </a:p>
        </p:txBody>
      </p:sp>
      <p:graphicFrame>
        <p:nvGraphicFramePr>
          <p:cNvPr id="6" name="Group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821152"/>
              </p:ext>
            </p:extLst>
          </p:nvPr>
        </p:nvGraphicFramePr>
        <p:xfrm>
          <a:off x="971550" y="3068959"/>
          <a:ext cx="7596000" cy="219574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6000"/>
                <a:gridCol w="2160000"/>
                <a:gridCol w="2160000"/>
                <a:gridCol w="1080000"/>
                <a:gridCol w="1080000"/>
              </a:tblGrid>
              <a:tr h="140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Front/</a:t>
                      </a:r>
                      <a:r>
                        <a:rPr kumimoji="0" lang="en-CA" sz="24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r>
                        <a:rPr kumimoji="0" lang="en-CA" sz="2400" b="1" u="none" strike="noStrike" cap="none" normalizeH="0" baseline="3000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st</a:t>
                      </a:r>
                      <a:r>
                        <a:rPr kumimoji="0" lang="en-CA" sz="24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 </a:t>
                      </a:r>
                      <a:endParaRPr kumimoji="0" lang="en-CA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Arbitrary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Location</a:t>
                      </a:r>
                      <a:endParaRPr kumimoji="0" lang="en-CA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Back/</a:t>
                      </a:r>
                      <a:r>
                        <a:rPr kumimoji="0" lang="en-CA" sz="2400" b="1" i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kumimoji="0" lang="en-CA" sz="2400" b="1" u="none" strike="noStrike" cap="none" normalizeH="0" baseline="3000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th</a:t>
                      </a:r>
                      <a:endParaRPr kumimoji="0" lang="en-CA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anchor="ctr" anchorCtr="1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</a:tr>
              <a:tr h="455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Find</a:t>
                      </a:r>
                      <a:endParaRPr kumimoji="0" lang="en-CA" sz="2400" b="1" i="0" u="none" strike="noStrike" cap="none" normalizeH="0" baseline="3000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kumimoji="0" lang="en-CA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57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Insert</a:t>
                      </a:r>
                      <a:endParaRPr kumimoji="0" lang="en-CA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kumimoji="0" lang="en-CA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kumimoji="0" lang="en-CA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r>
                        <a:rPr kumimoji="0" lang="en-CA" sz="2400" b="1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*</a:t>
                      </a:r>
                      <a:endParaRPr kumimoji="0" lang="en-CA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+mn-cs"/>
                        </a:rPr>
                        <a:t>Bad</a:t>
                      </a:r>
                      <a:endParaRPr kumimoji="0" lang="en-CA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</a:tr>
              <a:tr h="457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Erase</a:t>
                      </a:r>
                      <a:endParaRPr kumimoji="0" lang="en-CA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kumimoji="0" lang="en-CA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Bad</a:t>
                      </a:r>
                      <a:endParaRPr kumimoji="0" lang="en-CA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Good</a:t>
                      </a:r>
                      <a:endParaRPr kumimoji="0" lang="en-CA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7672" name="TextBox 6"/>
          <p:cNvSpPr txBox="1">
            <a:spLocks noChangeArrowheads="1"/>
          </p:cNvSpPr>
          <p:nvPr/>
        </p:nvSpPr>
        <p:spPr bwMode="auto">
          <a:xfrm>
            <a:off x="5508625" y="5661248"/>
            <a:ext cx="33115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aseline="30000" dirty="0"/>
              <a:t>* </a:t>
            </a:r>
            <a:r>
              <a:rPr lang="en-US" sz="2000" dirty="0"/>
              <a:t>only if the array is not full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2.2.3.2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12250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Background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Suppose we have two algorithms, how can we tell which is better?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We could implement both algorithms, run them both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Expensive and error prone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Preferably, we should analyze them mathematically</a:t>
            </a:r>
          </a:p>
          <a:p>
            <a:pPr lvl="1"/>
            <a:r>
              <a:rPr lang="en-US" i="1" smtClean="0">
                <a:latin typeface="Arial" charset="0"/>
                <a:cs typeface="Arial" charset="0"/>
              </a:rPr>
              <a:t>Algorithm analysis</a:t>
            </a:r>
            <a:endParaRPr lang="en-US" smtClean="0">
              <a:latin typeface="Arial" charset="0"/>
              <a:cs typeface="Arial" charset="0"/>
            </a:endParaRPr>
          </a:p>
          <a:p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5052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2.3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67304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In this course, we will look at:</a:t>
            </a:r>
          </a:p>
          <a:p>
            <a:pPr lvl="1" eaLnBrk="1" hangingPunct="1"/>
            <a:r>
              <a:rPr lang="en-US" i="1" dirty="0">
                <a:latin typeface="Arial" charset="0"/>
                <a:cs typeface="Arial" charset="0"/>
              </a:rPr>
              <a:t>Data structures</a:t>
            </a:r>
            <a:r>
              <a:rPr lang="en-US" dirty="0">
                <a:latin typeface="Arial" charset="0"/>
                <a:cs typeface="Arial" charset="0"/>
              </a:rPr>
              <a:t> for efficiently storing, accessing, and modifying data</a:t>
            </a:r>
          </a:p>
          <a:p>
            <a:pPr lvl="1" eaLnBrk="1" hangingPunct="1"/>
            <a:r>
              <a:rPr lang="en-US" i="1" dirty="0" smtClean="0">
                <a:latin typeface="Arial" charset="0"/>
                <a:cs typeface="Arial" charset="0"/>
              </a:rPr>
              <a:t>Algorithms</a:t>
            </a:r>
            <a:r>
              <a:rPr lang="en-US" dirty="0" smtClean="0">
                <a:latin typeface="Arial" charset="0"/>
                <a:cs typeface="Arial" charset="0"/>
              </a:rPr>
              <a:t> for solving problems efficiently</a:t>
            </a:r>
          </a:p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We will see that all data structures have trade-offs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There is no </a:t>
            </a:r>
            <a:r>
              <a:rPr lang="en-US" i="1" dirty="0" smtClean="0">
                <a:latin typeface="Arial" charset="0"/>
                <a:cs typeface="Arial" charset="0"/>
              </a:rPr>
              <a:t>ultimate</a:t>
            </a:r>
            <a:r>
              <a:rPr lang="en-US" dirty="0" smtClean="0">
                <a:latin typeface="Arial" charset="0"/>
                <a:cs typeface="Arial" charset="0"/>
              </a:rPr>
              <a:t> data structure...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The choice depends on our requirements</a:t>
            </a:r>
          </a:p>
          <a:p>
            <a:pPr eaLnBrk="1" hangingPunct="1"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14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Asymptotic Analysis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In general, we will always analyze algorithms with respect to one or more variables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We will begin with one variable: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The number of items 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Arial" charset="0"/>
                <a:cs typeface="Arial" charset="0"/>
              </a:rPr>
              <a:t> currently stored in an array or other data structure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The number of items expected to be stored in an array or other data structure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The dimensions of an </a:t>
            </a:r>
            <a:r>
              <a:rPr lang="en-US" i="1" smtClean="0">
                <a:latin typeface="Times New Roman" pitchFamily="18" charset="0"/>
                <a:cs typeface="Arial" charset="0"/>
              </a:rPr>
              <a:t>n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smtClean="0">
                <a:latin typeface="Times New Roman" pitchFamily="18" charset="0"/>
                <a:cs typeface="Arial" charset="0"/>
              </a:rPr>
              <a:t> 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Arial" charset="0"/>
                <a:cs typeface="Arial" charset="0"/>
              </a:rPr>
              <a:t> matrix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Examples with multiple variables: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Dealing with </a:t>
            </a:r>
            <a:r>
              <a:rPr lang="en-US" i="1" smtClean="0">
                <a:latin typeface="Times New Roman" pitchFamily="18" charset="0"/>
                <a:cs typeface="Arial" charset="0"/>
              </a:rPr>
              <a:t>n </a:t>
            </a:r>
            <a:r>
              <a:rPr lang="en-US" smtClean="0">
                <a:latin typeface="Arial" charset="0"/>
                <a:cs typeface="Arial" charset="0"/>
              </a:rPr>
              <a:t>objects stored in </a:t>
            </a:r>
            <a:r>
              <a:rPr lang="en-US" i="1" smtClean="0">
                <a:latin typeface="Times New Roman" pitchFamily="18" charset="0"/>
                <a:cs typeface="Arial" charset="0"/>
              </a:rPr>
              <a:t>m</a:t>
            </a:r>
            <a:r>
              <a:rPr lang="en-US" smtClean="0">
                <a:latin typeface="Arial" charset="0"/>
                <a:cs typeface="Arial" charset="0"/>
              </a:rPr>
              <a:t> memory locations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Multiplying a </a:t>
            </a:r>
            <a:r>
              <a:rPr lang="en-US" i="1" smtClean="0">
                <a:latin typeface="Times New Roman" pitchFamily="18" charset="0"/>
                <a:cs typeface="Arial" charset="0"/>
              </a:rPr>
              <a:t>k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smtClean="0">
                <a:latin typeface="Times New Roman" pitchFamily="18" charset="0"/>
                <a:cs typeface="Arial" charset="0"/>
              </a:rPr>
              <a:t> </a:t>
            </a:r>
            <a:r>
              <a:rPr lang="en-US" i="1" smtClean="0">
                <a:latin typeface="Times New Roman" pitchFamily="18" charset="0"/>
                <a:cs typeface="Arial" charset="0"/>
              </a:rPr>
              <a:t>m </a:t>
            </a:r>
            <a:r>
              <a:rPr lang="en-US" smtClean="0">
                <a:latin typeface="Arial" charset="0"/>
                <a:cs typeface="Arial" charset="0"/>
              </a:rPr>
              <a:t>and an </a:t>
            </a:r>
            <a:r>
              <a:rPr lang="en-US" i="1" smtClean="0">
                <a:latin typeface="Times New Roman" pitchFamily="18" charset="0"/>
                <a:cs typeface="Arial" charset="0"/>
              </a:rPr>
              <a:t>m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smtClean="0">
                <a:latin typeface="Times New Roman" pitchFamily="18" charset="0"/>
                <a:cs typeface="Arial" charset="0"/>
              </a:rPr>
              <a:t> 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Arial" charset="0"/>
                <a:cs typeface="Arial" charset="0"/>
              </a:rPr>
              <a:t> matrix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Dealing with sparse matrices of size </a:t>
            </a:r>
            <a:r>
              <a:rPr lang="en-US" i="1" smtClean="0">
                <a:latin typeface="Times New Roman" pitchFamily="18" charset="0"/>
                <a:cs typeface="Arial" charset="0"/>
              </a:rPr>
              <a:t>n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smtClean="0">
                <a:latin typeface="Times New Roman" pitchFamily="18" charset="0"/>
                <a:cs typeface="Arial" charset="0"/>
              </a:rPr>
              <a:t> 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Arial" charset="0"/>
                <a:cs typeface="Arial" charset="0"/>
              </a:rPr>
              <a:t> with </a:t>
            </a:r>
            <a:r>
              <a:rPr lang="en-US" i="1" smtClean="0">
                <a:latin typeface="Times New Roman" pitchFamily="18" charset="0"/>
                <a:cs typeface="Arial" charset="0"/>
              </a:rPr>
              <a:t>m</a:t>
            </a:r>
            <a:r>
              <a:rPr lang="en-US" smtClean="0">
                <a:latin typeface="Arial" charset="0"/>
                <a:cs typeface="Arial" charset="0"/>
              </a:rPr>
              <a:t> non-zero entries</a:t>
            </a:r>
          </a:p>
          <a:p>
            <a:pPr lvl="1"/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6976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2.3.1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93226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Outline</a:t>
            </a:r>
          </a:p>
        </p:txBody>
      </p:sp>
      <p:sp>
        <p:nvSpPr>
          <p:cNvPr id="21507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639888"/>
            <a:ext cx="8229600" cy="4525962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sz="2400" dirty="0" smtClean="0">
                <a:latin typeface="Arial" charset="0"/>
                <a:cs typeface="Arial" charset="0"/>
              </a:rPr>
              <a:t>	</a:t>
            </a:r>
            <a:r>
              <a:rPr lang="en-US" dirty="0" smtClean="0">
                <a:latin typeface="Arial" charset="0"/>
                <a:cs typeface="Arial" charset="0"/>
              </a:rPr>
              <a:t>In this topic, we will examine code to determine the run time of various operations</a:t>
            </a: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We will introduce machine instructions</a:t>
            </a: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We will calculate the run times of: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Operators		</a:t>
            </a:r>
            <a:r>
              <a:rPr lang="en-US" sz="1600" b="1" dirty="0" smtClean="0">
                <a:latin typeface="Courier New" pitchFamily="49" charset="0"/>
                <a:cs typeface="Arial" charset="0"/>
              </a:rPr>
              <a:t>+</a:t>
            </a:r>
            <a:r>
              <a:rPr lang="en-US" sz="1600" dirty="0" smtClean="0">
                <a:latin typeface="Arial" charset="0"/>
                <a:cs typeface="Arial" charset="0"/>
              </a:rPr>
              <a:t>, </a:t>
            </a:r>
            <a:r>
              <a:rPr lang="en-US" sz="1600" b="1" dirty="0" smtClean="0">
                <a:latin typeface="Courier New" pitchFamily="49" charset="0"/>
                <a:cs typeface="Arial" charset="0"/>
              </a:rPr>
              <a:t>-</a:t>
            </a:r>
            <a:r>
              <a:rPr lang="en-US" sz="1600" dirty="0" smtClean="0">
                <a:latin typeface="Arial" charset="0"/>
                <a:cs typeface="Arial" charset="0"/>
              </a:rPr>
              <a:t>, </a:t>
            </a:r>
            <a:r>
              <a:rPr lang="en-US" sz="1600" b="1" dirty="0" smtClean="0">
                <a:latin typeface="Courier New" pitchFamily="49" charset="0"/>
                <a:cs typeface="Arial" charset="0"/>
              </a:rPr>
              <a:t>=</a:t>
            </a:r>
            <a:r>
              <a:rPr lang="en-US" sz="1600" dirty="0" smtClean="0">
                <a:latin typeface="Arial" charset="0"/>
                <a:cs typeface="Arial" charset="0"/>
              </a:rPr>
              <a:t>, </a:t>
            </a:r>
            <a:r>
              <a:rPr lang="en-US" sz="1600" b="1" dirty="0" smtClean="0">
                <a:latin typeface="Courier New" pitchFamily="49" charset="0"/>
                <a:cs typeface="Arial" charset="0"/>
              </a:rPr>
              <a:t>+=</a:t>
            </a:r>
            <a:r>
              <a:rPr lang="en-US" sz="1600" dirty="0" smtClean="0">
                <a:latin typeface="Arial" charset="0"/>
                <a:cs typeface="Arial" charset="0"/>
              </a:rPr>
              <a:t>, </a:t>
            </a:r>
            <a:r>
              <a:rPr lang="en-US" sz="1600" b="1" dirty="0" smtClean="0">
                <a:latin typeface="Courier New" pitchFamily="49" charset="0"/>
                <a:cs typeface="Arial" charset="0"/>
              </a:rPr>
              <a:t>++</a:t>
            </a:r>
            <a:r>
              <a:rPr lang="en-US" sz="1600" dirty="0" smtClean="0">
                <a:latin typeface="Arial" charset="0"/>
                <a:cs typeface="Arial" charset="0"/>
              </a:rPr>
              <a:t>, etc.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Control statements	</a:t>
            </a:r>
            <a:r>
              <a:rPr lang="en-US" sz="1600" b="1" dirty="0" smtClean="0">
                <a:latin typeface="Courier New" pitchFamily="49" charset="0"/>
                <a:cs typeface="Arial" charset="0"/>
              </a:rPr>
              <a:t>if</a:t>
            </a:r>
            <a:r>
              <a:rPr lang="en-US" sz="1600" dirty="0" smtClean="0">
                <a:latin typeface="Arial" charset="0"/>
                <a:cs typeface="Arial" charset="0"/>
              </a:rPr>
              <a:t>, </a:t>
            </a:r>
            <a:r>
              <a:rPr lang="en-US" sz="1600" b="1" dirty="0" smtClean="0">
                <a:latin typeface="Courier New" pitchFamily="49" charset="0"/>
                <a:cs typeface="Arial" charset="0"/>
              </a:rPr>
              <a:t>for</a:t>
            </a:r>
            <a:r>
              <a:rPr lang="en-US" sz="1600" dirty="0" smtClean="0">
                <a:latin typeface="Arial" charset="0"/>
                <a:cs typeface="Arial" charset="0"/>
              </a:rPr>
              <a:t>, </a:t>
            </a:r>
            <a:r>
              <a:rPr lang="en-US" sz="1600" b="1" dirty="0" smtClean="0">
                <a:latin typeface="Courier New" pitchFamily="49" charset="0"/>
                <a:cs typeface="Arial" charset="0"/>
              </a:rPr>
              <a:t>while</a:t>
            </a:r>
            <a:r>
              <a:rPr lang="en-US" sz="1600" dirty="0" smtClean="0">
                <a:latin typeface="Arial" charset="0"/>
                <a:cs typeface="Arial" charset="0"/>
              </a:rPr>
              <a:t>, </a:t>
            </a:r>
            <a:r>
              <a:rPr lang="en-US" sz="1600" b="1" dirty="0" smtClean="0">
                <a:latin typeface="Courier New" pitchFamily="49" charset="0"/>
                <a:cs typeface="Arial" charset="0"/>
              </a:rPr>
              <a:t>do-while</a:t>
            </a:r>
            <a:r>
              <a:rPr lang="en-US" sz="1600" smtClean="0">
                <a:latin typeface="Arial" charset="0"/>
                <a:cs typeface="Arial" charset="0"/>
              </a:rPr>
              <a:t>, </a:t>
            </a:r>
            <a:r>
              <a:rPr lang="en-US" sz="1600" b="1" smtClean="0">
                <a:latin typeface="Courier New" pitchFamily="49" charset="0"/>
                <a:cs typeface="Arial" charset="0"/>
              </a:rPr>
              <a:t>switch</a:t>
            </a:r>
            <a:endParaRPr lang="en-US" sz="1600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439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Machine Instructions</a:t>
            </a:r>
            <a:endParaRPr lang="en-US" sz="4000" smtClean="0">
              <a:latin typeface="Arial" charset="0"/>
              <a:cs typeface="Arial" charset="0"/>
            </a:endParaRPr>
          </a:p>
        </p:txBody>
      </p:sp>
      <p:sp>
        <p:nvSpPr>
          <p:cNvPr id="29699" name="Rectangle 3"/>
          <p:cNvSpPr>
            <a:spLocks noGrp="1"/>
          </p:cNvSpPr>
          <p:nvPr>
            <p:ph type="body" idx="4294967295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Given any processor, it is capable of performing only a limited number of operations</a:t>
            </a: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These operations are called </a:t>
            </a:r>
            <a:r>
              <a:rPr lang="en-US" i="1" dirty="0" smtClean="0">
                <a:latin typeface="Arial" charset="0"/>
                <a:cs typeface="Arial" charset="0"/>
              </a:rPr>
              <a:t>instructions</a:t>
            </a: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The collection of instructions is called the </a:t>
            </a:r>
            <a:r>
              <a:rPr lang="en-US" i="1" dirty="0" smtClean="0">
                <a:latin typeface="Arial" charset="0"/>
                <a:cs typeface="Arial" charset="0"/>
              </a:rPr>
              <a:t>instruction set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The exact set of instructions differs between processors</a:t>
            </a:r>
          </a:p>
          <a:p>
            <a:pPr marL="457200" lvl="1" indent="0">
              <a:buNone/>
            </a:pPr>
            <a:endParaRPr lang="en-US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023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Machine Instructions</a:t>
            </a:r>
          </a:p>
        </p:txBody>
      </p:sp>
      <p:sp>
        <p:nvSpPr>
          <p:cNvPr id="32771" name="Rectangle 3"/>
          <p:cNvSpPr>
            <a:spLocks noGrp="1"/>
          </p:cNvSpPr>
          <p:nvPr>
            <p:ph type="body" idx="4294967295"/>
          </p:nvPr>
        </p:nvSpPr>
        <p:spPr/>
        <p:txBody>
          <a:bodyPr>
            <a:normAutofit fontScale="77500" lnSpcReduction="20000"/>
          </a:bodyPr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 C programming language (C++ without objects and other abstractions) can be referred to as a mid-level programming language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There is abstraction, but the language is closely tied to the standard capabilities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There is a closer relationship between operators and machine instructions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Consider the operation </a:t>
            </a:r>
            <a:r>
              <a:rPr lang="en-US" b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b="1" smtClean="0">
                <a:latin typeface="Consolas" pitchFamily="49" charset="0"/>
                <a:cs typeface="Consolas" pitchFamily="49" charset="0"/>
              </a:rPr>
              <a:t> += </a:t>
            </a:r>
            <a:r>
              <a:rPr lang="en-US" b="1" smtClean="0">
                <a:solidFill>
                  <a:srgbClr val="3333CC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b="1" smtClean="0">
                <a:latin typeface="Consolas" pitchFamily="49" charset="0"/>
                <a:cs typeface="Consolas" pitchFamily="49" charset="0"/>
              </a:rPr>
              <a:t>;</a:t>
            </a:r>
            <a:endParaRPr lang="en-US" sz="1800" b="1" smtClean="0"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Assume that the compiler has already has the value of the variable </a:t>
            </a:r>
            <a:r>
              <a:rPr lang="en-US" b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mtClean="0">
                <a:latin typeface="Arial" charset="0"/>
                <a:cs typeface="Arial" charset="0"/>
              </a:rPr>
              <a:t> in register </a:t>
            </a:r>
            <a:r>
              <a:rPr lang="en-US" b="1" smtClean="0">
                <a:latin typeface="Courier New" pitchFamily="49" charset="0"/>
                <a:cs typeface="Arial" charset="0"/>
              </a:rPr>
              <a:t>D1</a:t>
            </a:r>
            <a:r>
              <a:rPr lang="en-US" smtClean="0">
                <a:latin typeface="Arial" charset="0"/>
                <a:cs typeface="Arial" charset="0"/>
              </a:rPr>
              <a:t> and perhaps </a:t>
            </a:r>
            <a:r>
              <a:rPr lang="en-US" b="1" smtClean="0">
                <a:solidFill>
                  <a:srgbClr val="3333CC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smtClean="0">
                <a:latin typeface="Arial" charset="0"/>
                <a:cs typeface="Arial" charset="0"/>
              </a:rPr>
              <a:t> is a variable stored at the location stored in address register </a:t>
            </a:r>
            <a:r>
              <a:rPr lang="en-US" b="1" smtClean="0">
                <a:solidFill>
                  <a:srgbClr val="3333CC"/>
                </a:solidFill>
                <a:latin typeface="Courier New" pitchFamily="49" charset="0"/>
                <a:cs typeface="Arial" charset="0"/>
              </a:rPr>
              <a:t>A1</a:t>
            </a:r>
            <a:r>
              <a:rPr lang="en-US" smtClean="0">
                <a:latin typeface="Arial" charset="0"/>
                <a:cs typeface="Arial" charset="0"/>
              </a:rPr>
              <a:t>, this is then converted to the single instruction</a:t>
            </a:r>
          </a:p>
          <a:p>
            <a:pPr lvl="1">
              <a:buFont typeface="Arial" charset="0"/>
              <a:buNone/>
            </a:pPr>
            <a:r>
              <a:rPr lang="en-US" b="1" smtClean="0">
                <a:latin typeface="Courier New" pitchFamily="49" charset="0"/>
                <a:cs typeface="Arial" charset="0"/>
              </a:rPr>
              <a:t>				   ADD (</a:t>
            </a:r>
            <a:r>
              <a:rPr lang="en-US" b="1" smtClean="0">
                <a:solidFill>
                  <a:srgbClr val="3333CC"/>
                </a:solidFill>
                <a:latin typeface="Courier New" pitchFamily="49" charset="0"/>
                <a:cs typeface="Arial" charset="0"/>
              </a:rPr>
              <a:t>A1</a:t>
            </a:r>
            <a:r>
              <a:rPr lang="en-US" b="1" smtClean="0">
                <a:latin typeface="Courier New" pitchFamily="49" charset="0"/>
                <a:cs typeface="Arial" charset="0"/>
              </a:rPr>
              <a:t>), D1</a:t>
            </a:r>
          </a:p>
          <a:p>
            <a:pPr lvl="1"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endParaRPr lang="en-US" sz="240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338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Operators</a:t>
            </a:r>
          </a:p>
        </p:txBody>
      </p:sp>
      <p:sp>
        <p:nvSpPr>
          <p:cNvPr id="33795" name="Rectangle 3"/>
          <p:cNvSpPr>
            <a:spLocks noGrp="1"/>
          </p:cNvSpPr>
          <p:nvPr>
            <p:ph type="body" idx="4294967295"/>
          </p:nvPr>
        </p:nvSpPr>
        <p:spPr/>
        <p:txBody>
          <a:bodyPr>
            <a:normAutofit fontScale="85000" lnSpcReduction="10000"/>
          </a:bodyPr>
          <a:lstStyle/>
          <a:p>
            <a:pPr>
              <a:buFont typeface="Arial" charset="0"/>
              <a:buNone/>
            </a:pPr>
            <a:r>
              <a:rPr lang="en-US" sz="2400" smtClean="0">
                <a:latin typeface="Arial" charset="0"/>
                <a:cs typeface="Arial" charset="0"/>
              </a:rPr>
              <a:t>	</a:t>
            </a:r>
            <a:r>
              <a:rPr lang="en-US" smtClean="0">
                <a:latin typeface="Arial" charset="0"/>
                <a:cs typeface="Arial" charset="0"/>
              </a:rPr>
              <a:t>Because each machine instruction can be executed in a fixed number of cycles, we may assume each operation requires a fixed number of cycles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The time required for any operator is </a:t>
            </a:r>
            <a:r>
              <a:rPr lang="en-US" b="1" smtClean="0">
                <a:latin typeface="Symbol" pitchFamily="18" charset="2"/>
                <a:cs typeface="Arial" charset="0"/>
              </a:rPr>
              <a:t>Q</a:t>
            </a:r>
            <a:r>
              <a:rPr lang="en-US" smtClean="0">
                <a:latin typeface="Times New Roman" pitchFamily="18" charset="0"/>
                <a:cs typeface="Arial" charset="0"/>
              </a:rPr>
              <a:t>(1)</a:t>
            </a:r>
            <a:r>
              <a:rPr lang="en-US" smtClean="0">
                <a:latin typeface="Arial" charset="0"/>
                <a:cs typeface="Arial" charset="0"/>
              </a:rPr>
              <a:t>  including:</a:t>
            </a:r>
          </a:p>
          <a:p>
            <a:pPr lvl="2"/>
            <a:r>
              <a:rPr lang="en-US" smtClean="0">
                <a:latin typeface="Arial" charset="0"/>
                <a:cs typeface="Arial" charset="0"/>
              </a:rPr>
              <a:t>Retrieving/storing variables from memory</a:t>
            </a:r>
          </a:p>
          <a:p>
            <a:pPr lvl="2"/>
            <a:r>
              <a:rPr lang="en-US" smtClean="0">
                <a:latin typeface="Arial" charset="0"/>
                <a:cs typeface="Arial" charset="0"/>
              </a:rPr>
              <a:t>Variable assignment		</a:t>
            </a:r>
            <a:r>
              <a:rPr lang="en-US" sz="1400" smtClean="0">
                <a:latin typeface="Arial" charset="0"/>
                <a:cs typeface="Arial" charset="0"/>
              </a:rPr>
              <a:t>	 </a:t>
            </a:r>
            <a:r>
              <a:rPr lang="en-US" b="1" smtClean="0">
                <a:latin typeface="Courier New" pitchFamily="49" charset="0"/>
                <a:cs typeface="Arial" charset="0"/>
              </a:rPr>
              <a:t>=</a:t>
            </a:r>
            <a:endParaRPr lang="en-US" smtClean="0">
              <a:latin typeface="Arial" charset="0"/>
              <a:cs typeface="Arial" charset="0"/>
            </a:endParaRPr>
          </a:p>
          <a:p>
            <a:pPr lvl="2"/>
            <a:r>
              <a:rPr lang="en-US" smtClean="0">
                <a:latin typeface="Arial" charset="0"/>
                <a:cs typeface="Arial" charset="0"/>
              </a:rPr>
              <a:t>Integer operations			 </a:t>
            </a:r>
            <a:r>
              <a:rPr lang="en-US" b="1" smtClean="0">
                <a:latin typeface="Courier New" pitchFamily="49" charset="0"/>
                <a:cs typeface="Arial" charset="0"/>
              </a:rPr>
              <a:t>+ - * / % ++ --</a:t>
            </a:r>
          </a:p>
          <a:p>
            <a:pPr lvl="2"/>
            <a:r>
              <a:rPr lang="en-US" smtClean="0">
                <a:latin typeface="Arial" charset="0"/>
                <a:cs typeface="Arial" charset="0"/>
              </a:rPr>
              <a:t>Logical operations			 </a:t>
            </a:r>
            <a:r>
              <a:rPr lang="en-US" b="1" smtClean="0">
                <a:latin typeface="Courier New" pitchFamily="49" charset="0"/>
                <a:cs typeface="Arial" charset="0"/>
              </a:rPr>
              <a:t>&amp;&amp; || !</a:t>
            </a:r>
          </a:p>
          <a:p>
            <a:pPr lvl="2"/>
            <a:r>
              <a:rPr lang="en-US" smtClean="0">
                <a:latin typeface="Arial" charset="0"/>
                <a:cs typeface="Arial" charset="0"/>
              </a:rPr>
              <a:t>Bitwise operations			 </a:t>
            </a:r>
            <a:r>
              <a:rPr lang="en-US" b="1" smtClean="0">
                <a:latin typeface="Courier New" pitchFamily="49" charset="0"/>
                <a:cs typeface="Arial" charset="0"/>
              </a:rPr>
              <a:t>&amp; | ^ ~</a:t>
            </a:r>
          </a:p>
          <a:p>
            <a:pPr lvl="2"/>
            <a:r>
              <a:rPr lang="en-US" smtClean="0">
                <a:latin typeface="Arial" charset="0"/>
                <a:cs typeface="Arial" charset="0"/>
              </a:rPr>
              <a:t>Relational operations			 </a:t>
            </a:r>
            <a:r>
              <a:rPr lang="en-US" b="1" smtClean="0">
                <a:latin typeface="Courier New" pitchFamily="49" charset="0"/>
                <a:cs typeface="Arial" charset="0"/>
              </a:rPr>
              <a:t>== != &lt; &lt;= =&gt; &gt;</a:t>
            </a:r>
          </a:p>
          <a:p>
            <a:pPr lvl="2"/>
            <a:r>
              <a:rPr lang="en-US" smtClean="0">
                <a:latin typeface="Arial" charset="0"/>
                <a:cs typeface="Arial" charset="0"/>
              </a:rPr>
              <a:t>Memory allocation and deallocation		</a:t>
            </a:r>
            <a:r>
              <a:rPr lang="en-US" b="1" smtClean="0">
                <a:latin typeface="Courier New" pitchFamily="49" charset="0"/>
                <a:cs typeface="Arial" charset="0"/>
              </a:rPr>
              <a:t>new delete</a:t>
            </a:r>
          </a:p>
          <a:p>
            <a:pPr lvl="1"/>
            <a:endParaRPr lang="en-US" sz="2000" smtClean="0">
              <a:latin typeface="Arial" charset="0"/>
              <a:cs typeface="Arial" charset="0"/>
            </a:endParaRPr>
          </a:p>
          <a:p>
            <a:endParaRPr lang="en-US" sz="240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79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Blocks of Operations</a:t>
            </a:r>
          </a:p>
        </p:txBody>
      </p:sp>
      <p:sp>
        <p:nvSpPr>
          <p:cNvPr id="35843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600200"/>
            <a:ext cx="8507413" cy="4525963"/>
          </a:xfrm>
        </p:spPr>
        <p:txBody>
          <a:bodyPr>
            <a:normAutofit fontScale="77500" lnSpcReduction="20000"/>
          </a:bodyPr>
          <a:lstStyle/>
          <a:p>
            <a:pPr>
              <a:buFont typeface="Arial" charset="0"/>
              <a:buNone/>
            </a:pPr>
            <a:r>
              <a:rPr lang="en-US" sz="2400" smtClean="0">
                <a:latin typeface="Arial" charset="0"/>
                <a:cs typeface="Arial" charset="0"/>
              </a:rPr>
              <a:t>	</a:t>
            </a:r>
            <a:r>
              <a:rPr lang="en-US" smtClean="0">
                <a:latin typeface="Arial" charset="0"/>
                <a:cs typeface="Arial" charset="0"/>
              </a:rPr>
              <a:t>Each operation runs in </a:t>
            </a:r>
            <a:r>
              <a:rPr lang="en-US" b="1" smtClean="0">
                <a:latin typeface="Symbol" pitchFamily="18" charset="2"/>
                <a:cs typeface="Arial" charset="0"/>
              </a:rPr>
              <a:t>Q</a:t>
            </a:r>
            <a:r>
              <a:rPr lang="en-US" smtClean="0">
                <a:latin typeface="Times New Roman" pitchFamily="18" charset="0"/>
                <a:cs typeface="Arial" charset="0"/>
              </a:rPr>
              <a:t>(1)</a:t>
            </a:r>
            <a:r>
              <a:rPr lang="en-US" smtClean="0">
                <a:latin typeface="Arial" charset="0"/>
                <a:cs typeface="Arial" charset="0"/>
              </a:rPr>
              <a:t> time and therefore any fixed number</a:t>
            </a:r>
            <a:br>
              <a:rPr lang="en-US" smtClean="0">
                <a:latin typeface="Arial" charset="0"/>
                <a:cs typeface="Arial" charset="0"/>
              </a:rPr>
            </a:br>
            <a:r>
              <a:rPr lang="en-US" smtClean="0">
                <a:latin typeface="Arial" charset="0"/>
                <a:cs typeface="Arial" charset="0"/>
              </a:rPr>
              <a:t>of operations also run in </a:t>
            </a:r>
            <a:r>
              <a:rPr lang="en-US" b="1" smtClean="0">
                <a:latin typeface="Symbol" pitchFamily="18" charset="2"/>
                <a:cs typeface="Arial" charset="0"/>
              </a:rPr>
              <a:t>Q</a:t>
            </a:r>
            <a:r>
              <a:rPr lang="en-US" smtClean="0">
                <a:latin typeface="Times New Roman" pitchFamily="18" charset="0"/>
                <a:cs typeface="Arial" charset="0"/>
              </a:rPr>
              <a:t>(1)</a:t>
            </a:r>
            <a:r>
              <a:rPr lang="en-US" smtClean="0">
                <a:latin typeface="Arial" charset="0"/>
                <a:cs typeface="Arial" charset="0"/>
              </a:rPr>
              <a:t> time, for example:</a:t>
            </a:r>
          </a:p>
          <a:p>
            <a:pPr lvl="2">
              <a:buFont typeface="Arial" charset="0"/>
              <a:buNone/>
            </a:pPr>
            <a:r>
              <a:rPr lang="en-US" smtClean="0">
                <a:latin typeface="Consolas" pitchFamily="49" charset="0"/>
                <a:cs typeface="Arial" charset="0"/>
              </a:rPr>
              <a:t>// Swap variables a and b</a:t>
            </a:r>
          </a:p>
          <a:p>
            <a:pPr lvl="2">
              <a:buFont typeface="Arial" charset="0"/>
              <a:buNone/>
            </a:pPr>
            <a:r>
              <a:rPr lang="en-US" smtClean="0">
                <a:latin typeface="Consolas" pitchFamily="49" charset="0"/>
                <a:cs typeface="Arial" charset="0"/>
              </a:rPr>
              <a:t>int tmp = a;</a:t>
            </a:r>
          </a:p>
          <a:p>
            <a:pPr lvl="2">
              <a:buFont typeface="Arial" charset="0"/>
              <a:buNone/>
            </a:pPr>
            <a:r>
              <a:rPr lang="en-US" smtClean="0">
                <a:latin typeface="Consolas" pitchFamily="49" charset="0"/>
                <a:cs typeface="Arial" charset="0"/>
              </a:rPr>
              <a:t>a = b;</a:t>
            </a:r>
          </a:p>
          <a:p>
            <a:pPr lvl="2">
              <a:buFont typeface="Arial" charset="0"/>
              <a:buNone/>
            </a:pPr>
            <a:r>
              <a:rPr lang="en-US" smtClean="0">
                <a:latin typeface="Consolas" pitchFamily="49" charset="0"/>
                <a:cs typeface="Arial" charset="0"/>
              </a:rPr>
              <a:t>b = tmp;</a:t>
            </a:r>
          </a:p>
          <a:p>
            <a:pPr lvl="2">
              <a:buFont typeface="Arial" charset="0"/>
              <a:buNone/>
            </a:pPr>
            <a:endParaRPr lang="en-US" b="1" smtClean="0">
              <a:latin typeface="Consolas" pitchFamily="49" charset="0"/>
              <a:cs typeface="Arial" charset="0"/>
            </a:endParaRPr>
          </a:p>
          <a:p>
            <a:pPr lvl="2">
              <a:buFont typeface="Arial" charset="0"/>
              <a:buNone/>
            </a:pPr>
            <a:r>
              <a:rPr lang="en-US" smtClean="0">
                <a:latin typeface="Consolas" pitchFamily="49" charset="0"/>
                <a:cs typeface="Arial" charset="0"/>
              </a:rPr>
              <a:t>// Update a sequence of values</a:t>
            </a:r>
          </a:p>
          <a:p>
            <a:pPr lvl="2">
              <a:buFont typeface="Arial" charset="0"/>
              <a:buNone/>
            </a:pPr>
            <a:r>
              <a:rPr lang="en-US" smtClean="0">
                <a:latin typeface="Consolas" pitchFamily="49" charset="0"/>
                <a:cs typeface="Arial" charset="0"/>
              </a:rPr>
              <a:t>// ece.uwaterloo.ca/~ece250/Algorithms/Skip_lists/src/Skip_list.h</a:t>
            </a:r>
          </a:p>
          <a:p>
            <a:pPr lvl="2">
              <a:buFont typeface="Arial" charset="0"/>
              <a:buNone/>
            </a:pPr>
            <a:r>
              <a:rPr lang="en-US" smtClean="0">
                <a:latin typeface="Consolas" pitchFamily="49" charset="0"/>
                <a:cs typeface="Arial" charset="0"/>
              </a:rPr>
              <a:t>++index;</a:t>
            </a:r>
          </a:p>
          <a:p>
            <a:pPr lvl="2">
              <a:buFont typeface="Arial" charset="0"/>
              <a:buNone/>
            </a:pPr>
            <a:r>
              <a:rPr lang="en-US" smtClean="0">
                <a:latin typeface="Consolas" pitchFamily="49" charset="0"/>
                <a:cs typeface="Arial" charset="0"/>
              </a:rPr>
              <a:t>prev_modulus = modulus;</a:t>
            </a:r>
          </a:p>
          <a:p>
            <a:pPr lvl="2">
              <a:buFont typeface="Arial" charset="0"/>
              <a:buNone/>
            </a:pPr>
            <a:r>
              <a:rPr lang="en-US" smtClean="0">
                <a:latin typeface="Consolas" pitchFamily="49" charset="0"/>
                <a:cs typeface="Arial" charset="0"/>
              </a:rPr>
              <a:t>modulus = next_modulus;</a:t>
            </a:r>
          </a:p>
          <a:p>
            <a:pPr lvl="2">
              <a:buFont typeface="Arial" charset="0"/>
              <a:buNone/>
            </a:pPr>
            <a:r>
              <a:rPr lang="en-US" smtClean="0">
                <a:latin typeface="Consolas" pitchFamily="49" charset="0"/>
                <a:cs typeface="Arial" charset="0"/>
              </a:rPr>
              <a:t>next_modulus = modulus_table[index];</a:t>
            </a:r>
            <a:r>
              <a:rPr lang="en-US" sz="1800" smtClean="0">
                <a:latin typeface="Consolas" pitchFamily="49" charset="0"/>
                <a:cs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2845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Blocks in Sequence</a:t>
            </a:r>
          </a:p>
        </p:txBody>
      </p:sp>
      <p:sp>
        <p:nvSpPr>
          <p:cNvPr id="37891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62500" lnSpcReduction="20000"/>
          </a:bodyPr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Suppose you have now analyzed a number of blocks of code run in sequence</a:t>
            </a:r>
          </a:p>
          <a:p>
            <a:pPr lvl="2">
              <a:buFont typeface="Arial" charset="0"/>
              <a:buNone/>
            </a:pPr>
            <a:endParaRPr lang="en-US" sz="1400" dirty="0" smtClean="0">
              <a:latin typeface="Consolas" pitchFamily="49" charset="0"/>
              <a:cs typeface="Arial" charset="0"/>
            </a:endParaRPr>
          </a:p>
          <a:p>
            <a:pPr lvl="2">
              <a:buFont typeface="Arial" charset="0"/>
              <a:buNone/>
            </a:pPr>
            <a:r>
              <a:rPr lang="en-US" sz="2900" dirty="0" smtClean="0">
                <a:latin typeface="Consolas" pitchFamily="49" charset="0"/>
                <a:cs typeface="Arial" charset="0"/>
              </a:rPr>
              <a:t>template &lt;typename T&gt;</a:t>
            </a:r>
          </a:p>
          <a:p>
            <a:pPr lvl="2">
              <a:buFont typeface="Arial" charset="0"/>
              <a:buNone/>
            </a:pPr>
            <a:r>
              <a:rPr lang="en-US" sz="2900" dirty="0" smtClean="0">
                <a:latin typeface="Consolas" pitchFamily="49" charset="0"/>
                <a:cs typeface="Arial" charset="0"/>
              </a:rPr>
              <a:t>void </a:t>
            </a:r>
            <a:r>
              <a:rPr lang="en-US" sz="2900" dirty="0" err="1" smtClean="0">
                <a:latin typeface="Consolas" pitchFamily="49" charset="0"/>
                <a:cs typeface="Arial" charset="0"/>
              </a:rPr>
              <a:t>update_capacity</a:t>
            </a:r>
            <a:r>
              <a:rPr lang="en-US" sz="2900" dirty="0" smtClean="0">
                <a:latin typeface="Consolas" pitchFamily="49" charset="0"/>
                <a:cs typeface="Arial" charset="0"/>
              </a:rPr>
              <a:t>( </a:t>
            </a:r>
            <a:r>
              <a:rPr lang="en-US" sz="2900" dirty="0" err="1" smtClean="0">
                <a:latin typeface="Consolas" pitchFamily="49" charset="0"/>
                <a:cs typeface="Arial" charset="0"/>
              </a:rPr>
              <a:t>int</a:t>
            </a:r>
            <a:r>
              <a:rPr lang="en-US" sz="2900" dirty="0" smtClean="0">
                <a:latin typeface="Consolas" pitchFamily="49" charset="0"/>
                <a:cs typeface="Arial" charset="0"/>
              </a:rPr>
              <a:t> delta ) {</a:t>
            </a:r>
          </a:p>
          <a:p>
            <a:pPr lvl="2">
              <a:buFont typeface="Arial" charset="0"/>
              <a:buNone/>
            </a:pPr>
            <a:r>
              <a:rPr lang="en-US" sz="2900" dirty="0" smtClean="0">
                <a:latin typeface="Consolas" pitchFamily="49" charset="0"/>
                <a:cs typeface="Arial" charset="0"/>
              </a:rPr>
              <a:t>	</a:t>
            </a:r>
            <a:r>
              <a:rPr lang="en-US" sz="2900" dirty="0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T *</a:t>
            </a:r>
            <a:r>
              <a:rPr lang="en-US" sz="2900" dirty="0" err="1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array_old</a:t>
            </a:r>
            <a:r>
              <a:rPr lang="en-US" sz="2900" dirty="0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= array;</a:t>
            </a:r>
          </a:p>
          <a:p>
            <a:pPr lvl="2">
              <a:buFont typeface="Arial" charset="0"/>
              <a:buNone/>
            </a:pPr>
            <a:r>
              <a:rPr lang="en-US" sz="2900" dirty="0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	</a:t>
            </a:r>
            <a:r>
              <a:rPr lang="en-US" sz="2900" dirty="0" err="1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int</a:t>
            </a:r>
            <a:r>
              <a:rPr lang="en-US" sz="2900" dirty="0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</a:t>
            </a:r>
            <a:r>
              <a:rPr lang="en-US" sz="2900" dirty="0" err="1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capacity_old</a:t>
            </a:r>
            <a:r>
              <a:rPr lang="en-US" sz="2900" dirty="0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= </a:t>
            </a:r>
            <a:r>
              <a:rPr lang="en-US" sz="2900" dirty="0" err="1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array_capacity</a:t>
            </a:r>
            <a:r>
              <a:rPr lang="en-US" sz="2900" dirty="0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;</a:t>
            </a:r>
            <a:br>
              <a:rPr lang="en-US" sz="2900" dirty="0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</a:br>
            <a:r>
              <a:rPr lang="en-US" sz="2900" dirty="0" err="1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array_capacity</a:t>
            </a:r>
            <a:r>
              <a:rPr lang="en-US" sz="2900" dirty="0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+= delta;</a:t>
            </a:r>
          </a:p>
          <a:p>
            <a:pPr lvl="2">
              <a:buFont typeface="Arial" charset="0"/>
              <a:buNone/>
            </a:pPr>
            <a:r>
              <a:rPr lang="en-US" sz="2900" dirty="0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	array = new T[</a:t>
            </a:r>
            <a:r>
              <a:rPr lang="en-US" sz="2900" dirty="0" err="1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array_capacity</a:t>
            </a:r>
            <a:r>
              <a:rPr lang="en-US" sz="2900" dirty="0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];</a:t>
            </a:r>
          </a:p>
          <a:p>
            <a:pPr lvl="2">
              <a:buFont typeface="Arial" charset="0"/>
              <a:buNone/>
            </a:pPr>
            <a:endParaRPr lang="en-US" sz="2900" dirty="0" smtClean="0">
              <a:latin typeface="Consolas" pitchFamily="49" charset="0"/>
              <a:cs typeface="Arial" charset="0"/>
            </a:endParaRPr>
          </a:p>
          <a:p>
            <a:pPr lvl="2">
              <a:buFont typeface="Arial" charset="0"/>
              <a:buNone/>
            </a:pPr>
            <a:r>
              <a:rPr lang="en-US" sz="2900" dirty="0" smtClean="0">
                <a:latin typeface="Consolas" pitchFamily="49" charset="0"/>
                <a:cs typeface="Arial" charset="0"/>
              </a:rPr>
              <a:t>	</a:t>
            </a:r>
            <a:r>
              <a:rPr lang="en-US" sz="2900" dirty="0" smtClean="0">
                <a:solidFill>
                  <a:srgbClr val="3333CC"/>
                </a:solidFill>
                <a:latin typeface="Consolas" pitchFamily="49" charset="0"/>
                <a:cs typeface="Arial" charset="0"/>
              </a:rPr>
              <a:t>for ( </a:t>
            </a:r>
            <a:r>
              <a:rPr lang="en-US" sz="2900" dirty="0" err="1" smtClean="0">
                <a:solidFill>
                  <a:srgbClr val="3333CC"/>
                </a:solidFill>
                <a:latin typeface="Consolas" pitchFamily="49" charset="0"/>
                <a:cs typeface="Arial" charset="0"/>
              </a:rPr>
              <a:t>int</a:t>
            </a:r>
            <a:r>
              <a:rPr lang="en-US" sz="2900" dirty="0" smtClean="0">
                <a:solidFill>
                  <a:srgbClr val="3333CC"/>
                </a:solidFill>
                <a:latin typeface="Consolas" pitchFamily="49" charset="0"/>
                <a:cs typeface="Arial" charset="0"/>
              </a:rPr>
              <a:t> </a:t>
            </a:r>
            <a:r>
              <a:rPr lang="en-US" sz="2900" dirty="0" err="1" smtClean="0">
                <a:solidFill>
                  <a:srgbClr val="3333CC"/>
                </a:solidFill>
                <a:latin typeface="Consolas" pitchFamily="49" charset="0"/>
                <a:cs typeface="Arial" charset="0"/>
              </a:rPr>
              <a:t>i</a:t>
            </a:r>
            <a:r>
              <a:rPr lang="en-US" sz="2900" dirty="0" smtClean="0">
                <a:solidFill>
                  <a:srgbClr val="3333CC"/>
                </a:solidFill>
                <a:latin typeface="Consolas" pitchFamily="49" charset="0"/>
                <a:cs typeface="Arial" charset="0"/>
              </a:rPr>
              <a:t> = 0; </a:t>
            </a:r>
            <a:r>
              <a:rPr lang="en-US" sz="2900" dirty="0" err="1" smtClean="0">
                <a:solidFill>
                  <a:srgbClr val="3333CC"/>
                </a:solidFill>
                <a:latin typeface="Consolas" pitchFamily="49" charset="0"/>
                <a:cs typeface="Arial" charset="0"/>
              </a:rPr>
              <a:t>i</a:t>
            </a:r>
            <a:r>
              <a:rPr lang="en-US" sz="2900" dirty="0" smtClean="0">
                <a:solidFill>
                  <a:srgbClr val="3333CC"/>
                </a:solidFill>
                <a:latin typeface="Consolas" pitchFamily="49" charset="0"/>
                <a:cs typeface="Arial" charset="0"/>
              </a:rPr>
              <a:t> &lt; </a:t>
            </a:r>
            <a:r>
              <a:rPr lang="en-US" sz="2900" dirty="0" err="1" smtClean="0">
                <a:solidFill>
                  <a:srgbClr val="3333CC"/>
                </a:solidFill>
                <a:latin typeface="Consolas" pitchFamily="49" charset="0"/>
                <a:cs typeface="Arial" charset="0"/>
              </a:rPr>
              <a:t>capacity_old</a:t>
            </a:r>
            <a:r>
              <a:rPr lang="en-US" sz="2900" dirty="0" smtClean="0">
                <a:solidFill>
                  <a:srgbClr val="3333CC"/>
                </a:solidFill>
                <a:latin typeface="Consolas" pitchFamily="49" charset="0"/>
                <a:cs typeface="Arial" charset="0"/>
              </a:rPr>
              <a:t>; ++</a:t>
            </a:r>
            <a:r>
              <a:rPr lang="en-US" sz="2900" dirty="0" err="1" smtClean="0">
                <a:solidFill>
                  <a:srgbClr val="3333CC"/>
                </a:solidFill>
                <a:latin typeface="Consolas" pitchFamily="49" charset="0"/>
                <a:cs typeface="Arial" charset="0"/>
              </a:rPr>
              <a:t>i</a:t>
            </a:r>
            <a:r>
              <a:rPr lang="en-US" sz="2900" dirty="0" smtClean="0">
                <a:solidFill>
                  <a:srgbClr val="3333CC"/>
                </a:solidFill>
                <a:latin typeface="Consolas" pitchFamily="49" charset="0"/>
                <a:cs typeface="Arial" charset="0"/>
              </a:rPr>
              <a:t> ) {</a:t>
            </a:r>
          </a:p>
          <a:p>
            <a:pPr lvl="2">
              <a:buFont typeface="Arial" charset="0"/>
              <a:buNone/>
            </a:pPr>
            <a:r>
              <a:rPr lang="en-US" sz="2900" dirty="0" smtClean="0">
                <a:solidFill>
                  <a:srgbClr val="3333CC"/>
                </a:solidFill>
                <a:latin typeface="Consolas" pitchFamily="49" charset="0"/>
                <a:cs typeface="Arial" charset="0"/>
              </a:rPr>
              <a:t>		array[</a:t>
            </a:r>
            <a:r>
              <a:rPr lang="en-US" sz="2900" dirty="0" err="1" smtClean="0">
                <a:solidFill>
                  <a:srgbClr val="3333CC"/>
                </a:solidFill>
                <a:latin typeface="Consolas" pitchFamily="49" charset="0"/>
                <a:cs typeface="Arial" charset="0"/>
              </a:rPr>
              <a:t>i</a:t>
            </a:r>
            <a:r>
              <a:rPr lang="en-US" sz="2900" dirty="0" smtClean="0">
                <a:solidFill>
                  <a:srgbClr val="3333CC"/>
                </a:solidFill>
                <a:latin typeface="Consolas" pitchFamily="49" charset="0"/>
                <a:cs typeface="Arial" charset="0"/>
              </a:rPr>
              <a:t>] = </a:t>
            </a:r>
            <a:r>
              <a:rPr lang="en-US" sz="2900" dirty="0" err="1" smtClean="0">
                <a:solidFill>
                  <a:srgbClr val="3333CC"/>
                </a:solidFill>
                <a:latin typeface="Consolas" pitchFamily="49" charset="0"/>
                <a:cs typeface="Arial" charset="0"/>
              </a:rPr>
              <a:t>array_old</a:t>
            </a:r>
            <a:r>
              <a:rPr lang="en-US" sz="2900" dirty="0" smtClean="0">
                <a:solidFill>
                  <a:srgbClr val="3333CC"/>
                </a:solidFill>
                <a:latin typeface="Consolas" pitchFamily="49" charset="0"/>
                <a:cs typeface="Arial" charset="0"/>
              </a:rPr>
              <a:t>[</a:t>
            </a:r>
            <a:r>
              <a:rPr lang="en-US" sz="2900" dirty="0" err="1" smtClean="0">
                <a:solidFill>
                  <a:srgbClr val="3333CC"/>
                </a:solidFill>
                <a:latin typeface="Consolas" pitchFamily="49" charset="0"/>
                <a:cs typeface="Arial" charset="0"/>
              </a:rPr>
              <a:t>i</a:t>
            </a:r>
            <a:r>
              <a:rPr lang="en-US" sz="2900" dirty="0" smtClean="0">
                <a:solidFill>
                  <a:srgbClr val="3333CC"/>
                </a:solidFill>
                <a:latin typeface="Consolas" pitchFamily="49" charset="0"/>
                <a:cs typeface="Arial" charset="0"/>
              </a:rPr>
              <a:t>];</a:t>
            </a:r>
          </a:p>
          <a:p>
            <a:pPr lvl="2">
              <a:buFont typeface="Arial" charset="0"/>
              <a:buNone/>
            </a:pPr>
            <a:r>
              <a:rPr lang="en-US" sz="2900" dirty="0" smtClean="0">
                <a:solidFill>
                  <a:srgbClr val="3333CC"/>
                </a:solidFill>
                <a:latin typeface="Consolas" pitchFamily="49" charset="0"/>
                <a:cs typeface="Arial" charset="0"/>
              </a:rPr>
              <a:t>	}</a:t>
            </a:r>
          </a:p>
          <a:p>
            <a:pPr lvl="2">
              <a:buFont typeface="Arial" charset="0"/>
              <a:buNone/>
            </a:pPr>
            <a:endParaRPr lang="en-US" sz="2900" dirty="0" smtClean="0">
              <a:latin typeface="Consolas" pitchFamily="49" charset="0"/>
              <a:cs typeface="Arial" charset="0"/>
            </a:endParaRPr>
          </a:p>
          <a:p>
            <a:pPr lvl="2">
              <a:buFont typeface="Arial" charset="0"/>
              <a:buNone/>
            </a:pPr>
            <a:r>
              <a:rPr lang="en-US" sz="2900" dirty="0" smtClean="0">
                <a:solidFill>
                  <a:srgbClr val="7030A0"/>
                </a:solidFill>
                <a:latin typeface="Consolas" pitchFamily="49" charset="0"/>
                <a:cs typeface="Arial" charset="0"/>
              </a:rPr>
              <a:t>	delete[] </a:t>
            </a:r>
            <a:r>
              <a:rPr lang="en-US" sz="2900" dirty="0" err="1" smtClean="0">
                <a:solidFill>
                  <a:srgbClr val="7030A0"/>
                </a:solidFill>
                <a:latin typeface="Consolas" pitchFamily="49" charset="0"/>
                <a:cs typeface="Arial" charset="0"/>
              </a:rPr>
              <a:t>array_old</a:t>
            </a:r>
            <a:r>
              <a:rPr lang="en-US" sz="2900" dirty="0" smtClean="0">
                <a:solidFill>
                  <a:srgbClr val="7030A0"/>
                </a:solidFill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 typeface="Arial" charset="0"/>
              <a:buNone/>
            </a:pPr>
            <a:r>
              <a:rPr lang="en-US" sz="2900" dirty="0" smtClean="0">
                <a:latin typeface="Consolas" pitchFamily="49" charset="0"/>
                <a:cs typeface="Arial" charset="0"/>
              </a:rPr>
              <a:t>}</a:t>
            </a:r>
            <a:endParaRPr 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To calculate the total run time, add the entries:  </a:t>
            </a:r>
            <a:r>
              <a:rPr lang="en-CA" b="1" dirty="0" smtClean="0">
                <a:latin typeface="Symbol" pitchFamily="18" charset="2"/>
                <a:cs typeface="Arial" charset="0"/>
              </a:rPr>
              <a:t>Q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(1 +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+ 1) = </a:t>
            </a:r>
            <a:r>
              <a:rPr lang="en-CA" b="1" dirty="0" smtClean="0">
                <a:solidFill>
                  <a:srgbClr val="000000"/>
                </a:solidFill>
                <a:latin typeface="Symbol" pitchFamily="18" charset="2"/>
                <a:cs typeface="Arial" charset="0"/>
              </a:rPr>
              <a:t>Q</a:t>
            </a:r>
            <a:r>
              <a:rPr lang="en-CA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en-US" sz="2400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z="400" b="1" dirty="0" smtClean="0">
              <a:latin typeface="Consolas" pitchFamily="49" charset="0"/>
              <a:cs typeface="Arial" charset="0"/>
            </a:endParaRPr>
          </a:p>
        </p:txBody>
      </p:sp>
      <p:sp>
        <p:nvSpPr>
          <p:cNvPr id="37892" name="TextBox 4"/>
          <p:cNvSpPr txBox="1">
            <a:spLocks noChangeArrowheads="1"/>
          </p:cNvSpPr>
          <p:nvPr/>
        </p:nvSpPr>
        <p:spPr bwMode="auto">
          <a:xfrm>
            <a:off x="6950075" y="2854325"/>
            <a:ext cx="6461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b="1">
                <a:solidFill>
                  <a:srgbClr val="FF0000"/>
                </a:solidFill>
                <a:latin typeface="Symbol" pitchFamily="18" charset="2"/>
              </a:rPr>
              <a:t>Q</a:t>
            </a:r>
            <a:r>
              <a:rPr lang="en-CA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(1)</a:t>
            </a:r>
          </a:p>
        </p:txBody>
      </p:sp>
      <p:sp>
        <p:nvSpPr>
          <p:cNvPr id="37893" name="TextBox 7"/>
          <p:cNvSpPr txBox="1">
            <a:spLocks noChangeArrowheads="1"/>
          </p:cNvSpPr>
          <p:nvPr/>
        </p:nvSpPr>
        <p:spPr bwMode="auto">
          <a:xfrm>
            <a:off x="7350244" y="4149080"/>
            <a:ext cx="6254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b="1" dirty="0">
                <a:solidFill>
                  <a:srgbClr val="3333CC"/>
                </a:solidFill>
                <a:latin typeface="Symbol" pitchFamily="18" charset="2"/>
              </a:rPr>
              <a:t>Q</a:t>
            </a:r>
            <a:r>
              <a:rPr lang="en-CA" dirty="0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dirty="0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dirty="0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37894" name="TextBox 11"/>
          <p:cNvSpPr txBox="1">
            <a:spLocks noChangeArrowheads="1"/>
          </p:cNvSpPr>
          <p:nvPr/>
        </p:nvSpPr>
        <p:spPr bwMode="auto">
          <a:xfrm>
            <a:off x="6948488" y="5219700"/>
            <a:ext cx="143821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b="1" dirty="0">
                <a:solidFill>
                  <a:srgbClr val="7030A0"/>
                </a:solidFill>
                <a:latin typeface="Symbol" pitchFamily="18" charset="2"/>
              </a:rPr>
              <a:t>Q</a:t>
            </a:r>
            <a:r>
              <a:rPr lang="en-CA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(1</a:t>
            </a:r>
            <a:r>
              <a:rPr lang="en-CA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) or </a:t>
            </a:r>
            <a:r>
              <a:rPr lang="en-CA" b="1" dirty="0" smtClean="0">
                <a:solidFill>
                  <a:srgbClr val="7030A0"/>
                </a:solidFill>
                <a:latin typeface="Symbol" pitchFamily="18" charset="2"/>
              </a:rPr>
              <a:t>W</a:t>
            </a:r>
            <a:r>
              <a:rPr lang="en-CA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endParaRPr lang="en-CA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584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Control Statements</a:t>
            </a:r>
          </a:p>
        </p:txBody>
      </p:sp>
      <p:sp>
        <p:nvSpPr>
          <p:cNvPr id="43011" name="Rectangle 3"/>
          <p:cNvSpPr>
            <a:spLocks noGrp="1"/>
          </p:cNvSpPr>
          <p:nvPr>
            <p:ph type="body" idx="4294967295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Given</a:t>
            </a:r>
          </a:p>
          <a:p>
            <a:pPr lvl="2">
              <a:buFont typeface="Arial" charset="0"/>
              <a:buNone/>
            </a:pPr>
            <a:r>
              <a:rPr lang="en-US" b="1" smtClean="0">
                <a:latin typeface="Courier New" pitchFamily="49" charset="0"/>
                <a:cs typeface="Arial" charset="0"/>
              </a:rPr>
              <a:t>if ( </a:t>
            </a:r>
            <a:r>
              <a:rPr lang="en-US" b="1" i="1" smtClean="0">
                <a:latin typeface="Courier New" pitchFamily="49" charset="0"/>
                <a:cs typeface="Arial" charset="0"/>
              </a:rPr>
              <a:t>condition</a:t>
            </a:r>
            <a:r>
              <a:rPr lang="en-US" b="1" smtClean="0">
                <a:latin typeface="Courier New" pitchFamily="49" charset="0"/>
                <a:cs typeface="Arial" charset="0"/>
              </a:rPr>
              <a:t> ) {</a:t>
            </a:r>
          </a:p>
          <a:p>
            <a:pPr lvl="2">
              <a:buFont typeface="Arial" charset="0"/>
              <a:buNone/>
            </a:pPr>
            <a:r>
              <a:rPr lang="en-US" b="1" smtClean="0">
                <a:latin typeface="Courier New" pitchFamily="49" charset="0"/>
                <a:cs typeface="Arial" charset="0"/>
              </a:rPr>
              <a:t>    // true body</a:t>
            </a:r>
          </a:p>
          <a:p>
            <a:pPr lvl="2">
              <a:buFont typeface="Arial" charset="0"/>
              <a:buNone/>
            </a:pPr>
            <a:r>
              <a:rPr lang="en-US" b="1" smtClean="0">
                <a:latin typeface="Courier New" pitchFamily="49" charset="0"/>
                <a:cs typeface="Arial" charset="0"/>
              </a:rPr>
              <a:t>} else {</a:t>
            </a:r>
          </a:p>
          <a:p>
            <a:pPr lvl="2">
              <a:buFont typeface="Arial" charset="0"/>
              <a:buNone/>
            </a:pPr>
            <a:r>
              <a:rPr lang="en-US" b="1" smtClean="0">
                <a:latin typeface="Courier New" pitchFamily="49" charset="0"/>
                <a:cs typeface="Arial" charset="0"/>
              </a:rPr>
              <a:t>    // false body</a:t>
            </a:r>
          </a:p>
          <a:p>
            <a:pPr lvl="2">
              <a:buFont typeface="Arial" charset="0"/>
              <a:buNone/>
            </a:pPr>
            <a:r>
              <a:rPr lang="en-US" b="1" smtClean="0">
                <a:latin typeface="Courier New" pitchFamily="49" charset="0"/>
                <a:cs typeface="Arial" charset="0"/>
              </a:rPr>
              <a:t>}</a:t>
            </a:r>
            <a:endParaRPr lang="en-US" sz="2800" b="1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 run time of a conditional statement is: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the run time of the condition (the test), plus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the run time of the body which is run</a:t>
            </a:r>
          </a:p>
          <a:p>
            <a:pPr lvl="1"/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In most cases, the run time of the condition is </a:t>
            </a:r>
            <a:r>
              <a:rPr lang="en-US" b="1" smtClean="0">
                <a:latin typeface="Symbol" pitchFamily="18" charset="2"/>
                <a:cs typeface="Arial" charset="0"/>
              </a:rPr>
              <a:t>Q</a:t>
            </a:r>
            <a:r>
              <a:rPr lang="en-US" smtClean="0">
                <a:latin typeface="Times New Roman" pitchFamily="18" charset="0"/>
                <a:cs typeface="Arial" charset="0"/>
              </a:rPr>
              <a:t>(1)</a:t>
            </a:r>
            <a:endParaRPr lang="en-US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573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Control Statements</a:t>
            </a:r>
            <a:endParaRPr lang="en-US" sz="3600" smtClean="0">
              <a:latin typeface="Arial" charset="0"/>
              <a:cs typeface="Arial" charset="0"/>
            </a:endParaRPr>
          </a:p>
        </p:txBody>
      </p:sp>
      <p:sp>
        <p:nvSpPr>
          <p:cNvPr id="44035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z="2400" smtClean="0">
                <a:latin typeface="Arial" charset="0"/>
                <a:cs typeface="Arial" charset="0"/>
              </a:rPr>
              <a:t>	</a:t>
            </a:r>
            <a:r>
              <a:rPr lang="en-US" smtClean="0">
                <a:latin typeface="Arial" charset="0"/>
                <a:cs typeface="Arial" charset="0"/>
              </a:rPr>
              <a:t>In some cases, it is easy to determine which statement must be run:</a:t>
            </a:r>
            <a:br>
              <a:rPr lang="en-US" smtClean="0">
                <a:latin typeface="Arial" charset="0"/>
                <a:cs typeface="Arial" charset="0"/>
              </a:rPr>
            </a:br>
            <a:endParaRPr lang="en-US" sz="240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z="1800" smtClean="0">
                <a:latin typeface="Consolas" pitchFamily="49" charset="0"/>
                <a:cs typeface="Consolas" pitchFamily="49" charset="0"/>
              </a:rPr>
              <a:t>		int factorial ( int n ) {</a:t>
            </a:r>
          </a:p>
          <a:p>
            <a:pPr>
              <a:buFont typeface="Arial" charset="0"/>
              <a:buNone/>
            </a:pPr>
            <a:r>
              <a:rPr lang="en-US" sz="1800" smtClean="0">
                <a:latin typeface="Consolas" pitchFamily="49" charset="0"/>
                <a:cs typeface="Consolas" pitchFamily="49" charset="0"/>
              </a:rPr>
              <a:t>			if ( n == 0 ) {</a:t>
            </a:r>
          </a:p>
          <a:p>
            <a:pPr>
              <a:buFont typeface="Arial" charset="0"/>
              <a:buNone/>
            </a:pPr>
            <a:r>
              <a:rPr lang="en-US" sz="1800" smtClean="0">
                <a:latin typeface="Consolas" pitchFamily="49" charset="0"/>
                <a:cs typeface="Consolas" pitchFamily="49" charset="0"/>
              </a:rPr>
              <a:t>				return 1;</a:t>
            </a:r>
          </a:p>
          <a:p>
            <a:pPr>
              <a:buFont typeface="Arial" charset="0"/>
              <a:buNone/>
            </a:pPr>
            <a:r>
              <a:rPr lang="en-US" sz="1800" smtClean="0">
                <a:latin typeface="Consolas" pitchFamily="49" charset="0"/>
                <a:cs typeface="Consolas" pitchFamily="49" charset="0"/>
              </a:rPr>
              <a:t>			} else {</a:t>
            </a:r>
          </a:p>
          <a:p>
            <a:pPr>
              <a:buFont typeface="Arial" charset="0"/>
              <a:buNone/>
            </a:pPr>
            <a:r>
              <a:rPr lang="en-US" sz="1800" smtClean="0">
                <a:latin typeface="Consolas" pitchFamily="49" charset="0"/>
                <a:cs typeface="Consolas" pitchFamily="49" charset="0"/>
              </a:rPr>
              <a:t>				return n * factorial ( n – 1 );</a:t>
            </a:r>
          </a:p>
          <a:p>
            <a:pPr>
              <a:buFont typeface="Arial" charset="0"/>
              <a:buNone/>
            </a:pPr>
            <a:r>
              <a:rPr lang="en-US" sz="1800" smtClean="0">
                <a:latin typeface="Consolas" pitchFamily="49" charset="0"/>
                <a:cs typeface="Consolas" pitchFamily="49" charset="0"/>
              </a:rPr>
              <a:t>			}</a:t>
            </a:r>
          </a:p>
          <a:p>
            <a:pPr>
              <a:buFont typeface="Arial" charset="0"/>
              <a:buNone/>
            </a:pPr>
            <a:r>
              <a:rPr lang="en-US" sz="1800" smtClean="0">
                <a:latin typeface="Consolas" pitchFamily="49" charset="0"/>
                <a:cs typeface="Consolas" pitchFamily="49" charset="0"/>
              </a:rPr>
              <a:t>		}</a:t>
            </a:r>
          </a:p>
        </p:txBody>
      </p:sp>
    </p:spTree>
    <p:extLst>
      <p:ext uri="{BB962C8B-B14F-4D97-AF65-F5344CB8AC3E}">
        <p14:creationId xmlns:p14="http://schemas.microsoft.com/office/powerpoint/2010/main" val="2789507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Control Statements</a:t>
            </a:r>
            <a:endParaRPr lang="en-US" sz="3600" smtClean="0">
              <a:latin typeface="Arial" charset="0"/>
              <a:cs typeface="Arial" charset="0"/>
            </a:endParaRPr>
          </a:p>
        </p:txBody>
      </p:sp>
      <p:sp>
        <p:nvSpPr>
          <p:cNvPr id="45059" name="Rectangle 3"/>
          <p:cNvSpPr>
            <a:spLocks noGrp="1"/>
          </p:cNvSpPr>
          <p:nvPr>
            <p:ph type="body" idx="4294967295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None/>
            </a:pPr>
            <a:r>
              <a:rPr lang="en-US" sz="2400" smtClean="0">
                <a:latin typeface="Arial" charset="0"/>
                <a:cs typeface="Arial" charset="0"/>
              </a:rPr>
              <a:t>	</a:t>
            </a:r>
            <a:r>
              <a:rPr lang="en-US" smtClean="0">
                <a:latin typeface="Arial" charset="0"/>
                <a:cs typeface="Arial" charset="0"/>
              </a:rPr>
              <a:t>In others, it is less obvious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Find the maximum entry in an array:</a:t>
            </a:r>
            <a:endParaRPr lang="en-US" sz="2000" smtClean="0">
              <a:latin typeface="Arial" charset="0"/>
              <a:cs typeface="Arial" charset="0"/>
            </a:endParaRPr>
          </a:p>
          <a:p>
            <a:pPr lvl="1">
              <a:buFont typeface="Arial" charset="0"/>
              <a:buNone/>
            </a:pPr>
            <a:endParaRPr lang="en-US" sz="200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z="1600" smtClean="0">
                <a:latin typeface="Consolas" pitchFamily="49" charset="0"/>
                <a:cs typeface="Consolas" pitchFamily="49" charset="0"/>
              </a:rPr>
              <a:t>		int find_max( int *array, int n ) {</a:t>
            </a:r>
          </a:p>
          <a:p>
            <a:pPr>
              <a:buFont typeface="Arial" charset="0"/>
              <a:buNone/>
            </a:pPr>
            <a:r>
              <a:rPr lang="en-US" sz="1600" smtClean="0">
                <a:latin typeface="Consolas" pitchFamily="49" charset="0"/>
                <a:cs typeface="Consolas" pitchFamily="49" charset="0"/>
              </a:rPr>
              <a:t>		    max = array[0];</a:t>
            </a:r>
          </a:p>
          <a:p>
            <a:pPr>
              <a:buFont typeface="Arial" charset="0"/>
              <a:buNone/>
            </a:pPr>
            <a:endParaRPr lang="en-US" sz="1600" smtClean="0">
              <a:latin typeface="Consolas" pitchFamily="49" charset="0"/>
              <a:cs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en-US" sz="1600" smtClean="0">
                <a:latin typeface="Consolas" pitchFamily="49" charset="0"/>
                <a:cs typeface="Consolas" pitchFamily="49" charset="0"/>
              </a:rPr>
              <a:t>		    for ( int i = 1; i &lt; n; ++i ) {</a:t>
            </a:r>
          </a:p>
          <a:p>
            <a:pPr>
              <a:buFont typeface="Arial" charset="0"/>
              <a:buNone/>
            </a:pPr>
            <a:r>
              <a:rPr lang="en-US" sz="1600" smtClean="0">
                <a:latin typeface="Consolas" pitchFamily="49" charset="0"/>
                <a:cs typeface="Consolas" pitchFamily="49" charset="0"/>
              </a:rPr>
              <a:t>		        if ( array[i] &gt; max ) {</a:t>
            </a:r>
          </a:p>
          <a:p>
            <a:pPr>
              <a:buFont typeface="Arial" charset="0"/>
              <a:buNone/>
            </a:pPr>
            <a:r>
              <a:rPr lang="en-US" sz="1600" smtClean="0">
                <a:latin typeface="Consolas" pitchFamily="49" charset="0"/>
                <a:cs typeface="Consolas" pitchFamily="49" charset="0"/>
              </a:rPr>
              <a:t>		            </a:t>
            </a:r>
            <a:r>
              <a:rPr lang="en-US" sz="1600" b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max = array[i];</a:t>
            </a:r>
          </a:p>
          <a:p>
            <a:pPr>
              <a:buFont typeface="Arial" charset="0"/>
              <a:buNone/>
            </a:pPr>
            <a:r>
              <a:rPr lang="en-US" sz="1600" smtClean="0">
                <a:latin typeface="Consolas" pitchFamily="49" charset="0"/>
                <a:cs typeface="Consolas" pitchFamily="49" charset="0"/>
              </a:rPr>
              <a:t>		        }</a:t>
            </a:r>
          </a:p>
          <a:p>
            <a:pPr>
              <a:buFont typeface="Arial" charset="0"/>
              <a:buNone/>
            </a:pPr>
            <a:r>
              <a:rPr lang="en-US" sz="1600" smtClean="0">
                <a:latin typeface="Consolas" pitchFamily="49" charset="0"/>
                <a:cs typeface="Consolas" pitchFamily="49" charset="0"/>
              </a:rPr>
              <a:t>		    }</a:t>
            </a:r>
          </a:p>
          <a:p>
            <a:pPr>
              <a:buFont typeface="Arial" charset="0"/>
              <a:buNone/>
            </a:pPr>
            <a:endParaRPr lang="en-US" sz="1600" smtClean="0">
              <a:latin typeface="Consolas" pitchFamily="49" charset="0"/>
              <a:cs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en-US" sz="1600" smtClean="0">
                <a:latin typeface="Consolas" pitchFamily="49" charset="0"/>
                <a:cs typeface="Consolas" pitchFamily="49" charset="0"/>
              </a:rPr>
              <a:t>		    return max;</a:t>
            </a:r>
          </a:p>
          <a:p>
            <a:pPr>
              <a:buFont typeface="Arial" charset="0"/>
              <a:buNone/>
            </a:pPr>
            <a:r>
              <a:rPr lang="en-US" sz="1600" smtClean="0">
                <a:latin typeface="Consolas" pitchFamily="49" charset="0"/>
                <a:cs typeface="Consolas" pitchFamily="49" charset="0"/>
              </a:rPr>
              <a:t>		}</a:t>
            </a:r>
          </a:p>
        </p:txBody>
      </p:sp>
    </p:spTree>
    <p:extLst>
      <p:ext uri="{BB962C8B-B14F-4D97-AF65-F5344CB8AC3E}">
        <p14:creationId xmlns:p14="http://schemas.microsoft.com/office/powerpoint/2010/main" val="1286179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Justification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However, as engineers, you will not be paid to say:</a:t>
            </a:r>
          </a:p>
          <a:p>
            <a:pPr algn="ctr" eaLnBrk="1" hangingPunct="1">
              <a:buFontTx/>
              <a:buNone/>
            </a:pPr>
            <a:r>
              <a:rPr lang="en-US" sz="1800" dirty="0" smtClean="0">
                <a:latin typeface="Arial" charset="0"/>
                <a:cs typeface="Arial" charset="0"/>
              </a:rPr>
              <a:t>Method A is </a:t>
            </a:r>
            <a:r>
              <a:rPr lang="en-US" sz="1800" i="1" dirty="0" smtClean="0">
                <a:latin typeface="Arial" charset="0"/>
                <a:cs typeface="Arial" charset="0"/>
              </a:rPr>
              <a:t>better</a:t>
            </a:r>
            <a:r>
              <a:rPr lang="en-US" sz="1800" dirty="0" smtClean="0">
                <a:latin typeface="Arial" charset="0"/>
                <a:cs typeface="Arial" charset="0"/>
              </a:rPr>
              <a:t> than Method B</a:t>
            </a:r>
          </a:p>
          <a:p>
            <a:pPr eaLnBrk="1" hangingPunct="1">
              <a:buFontTx/>
              <a:buNone/>
            </a:pPr>
            <a:r>
              <a:rPr lang="en-US" dirty="0" smtClean="0">
                <a:latin typeface="Arial" charset="0"/>
                <a:cs typeface="Arial" charset="0"/>
              </a:rPr>
              <a:t>	                                           or</a:t>
            </a:r>
          </a:p>
          <a:p>
            <a:pPr algn="ctr" eaLnBrk="1" hangingPunct="1">
              <a:buFontTx/>
              <a:buNone/>
            </a:pPr>
            <a:r>
              <a:rPr lang="en-US" sz="1800" dirty="0" smtClean="0">
                <a:latin typeface="Arial" charset="0"/>
                <a:cs typeface="Arial" charset="0"/>
              </a:rPr>
              <a:t>Algorithm A is </a:t>
            </a:r>
            <a:r>
              <a:rPr lang="en-US" sz="1800" i="1" dirty="0" smtClean="0">
                <a:latin typeface="Arial" charset="0"/>
                <a:cs typeface="Arial" charset="0"/>
              </a:rPr>
              <a:t>faster</a:t>
            </a:r>
            <a:r>
              <a:rPr lang="en-US" sz="1800" dirty="0" smtClean="0">
                <a:latin typeface="Arial" charset="0"/>
                <a:cs typeface="Arial" charset="0"/>
              </a:rPr>
              <a:t> than Algorithm B</a:t>
            </a:r>
            <a:endParaRPr lang="en-US" dirty="0" smtClean="0"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Such comparisons are said to be </a:t>
            </a:r>
            <a:r>
              <a:rPr lang="en-US" i="1" dirty="0" smtClean="0">
                <a:latin typeface="Arial" charset="0"/>
                <a:cs typeface="Arial" charset="0"/>
              </a:rPr>
              <a:t>qualitative</a:t>
            </a:r>
            <a:r>
              <a:rPr lang="en-US" dirty="0" smtClean="0">
                <a:latin typeface="Arial" charset="0"/>
                <a:cs typeface="Arial" charset="0"/>
              </a:rPr>
              <a:t>:</a:t>
            </a:r>
          </a:p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cs typeface="Arial" charset="0"/>
              </a:rPr>
            </a:br>
            <a:r>
              <a:rPr lang="en-US" sz="1600" b="1" dirty="0" smtClean="0">
                <a:latin typeface="Arial" charset="0"/>
                <a:cs typeface="Arial" charset="0"/>
              </a:rPr>
              <a:t>qualitative</a:t>
            </a:r>
            <a:r>
              <a:rPr lang="en-US" sz="1600" dirty="0" smtClean="0">
                <a:latin typeface="Arial" charset="0"/>
                <a:cs typeface="Arial" charset="0"/>
              </a:rPr>
              <a:t>, </a:t>
            </a:r>
            <a:r>
              <a:rPr lang="en-US" sz="1600" i="1" dirty="0" smtClean="0">
                <a:latin typeface="Arial" charset="0"/>
                <a:cs typeface="Arial" charset="0"/>
              </a:rPr>
              <a:t>a.	</a:t>
            </a:r>
            <a:r>
              <a:rPr lang="en-US" sz="1600" dirty="0" smtClean="0">
                <a:latin typeface="Arial" charset="0"/>
                <a:cs typeface="Arial" charset="0"/>
              </a:rPr>
              <a:t>Relating to, connected or concerned with, quality or qualities.</a:t>
            </a:r>
          </a:p>
          <a:p>
            <a:pPr eaLnBrk="1" hangingPunct="1">
              <a:buFont typeface="Arial" charset="0"/>
              <a:buNone/>
            </a:pPr>
            <a:r>
              <a:rPr lang="en-US" sz="1600" dirty="0" smtClean="0">
                <a:latin typeface="Arial" charset="0"/>
                <a:cs typeface="Arial" charset="0"/>
              </a:rPr>
              <a:t>			Now usually in implied or expressed opposition to quantitative.</a:t>
            </a:r>
          </a:p>
          <a:p>
            <a:pPr eaLnBrk="1" hangingPunct="1">
              <a:buFont typeface="Arial" charset="0"/>
              <a:buNone/>
            </a:pPr>
            <a:r>
              <a:rPr lang="en-US" sz="1600" dirty="0" smtClean="0">
                <a:latin typeface="Arial" charset="0"/>
                <a:cs typeface="Arial" charset="0"/>
              </a:rPr>
              <a:t>									  </a:t>
            </a:r>
            <a:r>
              <a:rPr lang="en-US" sz="1600" b="1" dirty="0" smtClean="0">
                <a:latin typeface="Arial" charset="0"/>
                <a:cs typeface="Arial" charset="0"/>
              </a:rPr>
              <a:t>OED</a:t>
            </a:r>
            <a:endParaRPr lang="en-US" b="1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689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Condition-controlled Loops</a:t>
            </a:r>
          </a:p>
        </p:txBody>
      </p:sp>
      <p:sp>
        <p:nvSpPr>
          <p:cNvPr id="47107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 C++ for loop is a condition controlled statement:</a:t>
            </a:r>
          </a:p>
          <a:p>
            <a:pPr>
              <a:buFont typeface="Arial" charset="0"/>
              <a:buNone/>
            </a:pPr>
            <a:r>
              <a:rPr lang="en-US" sz="1800" smtClean="0">
                <a:latin typeface="Consolas" pitchFamily="49" charset="0"/>
                <a:cs typeface="Arial" charset="0"/>
              </a:rPr>
              <a:t>	</a:t>
            </a:r>
            <a:r>
              <a:rPr lang="en-US" sz="1800" b="1" smtClean="0">
                <a:latin typeface="Consolas" pitchFamily="49" charset="0"/>
                <a:cs typeface="Arial" charset="0"/>
              </a:rPr>
              <a:t>	</a:t>
            </a:r>
            <a:r>
              <a:rPr lang="en-US" sz="1800" smtClean="0">
                <a:latin typeface="Consolas" pitchFamily="49" charset="0"/>
                <a:cs typeface="Arial" charset="0"/>
              </a:rPr>
              <a:t>for ( int i = 0; i &lt; N; ++i ) {</a:t>
            </a:r>
          </a:p>
          <a:p>
            <a:pPr>
              <a:buFont typeface="Arial" charset="0"/>
              <a:buNone/>
            </a:pPr>
            <a:r>
              <a:rPr lang="en-US" sz="1800" smtClean="0">
                <a:latin typeface="Consolas" pitchFamily="49" charset="0"/>
                <a:cs typeface="Arial" charset="0"/>
              </a:rPr>
              <a:t>			// ...</a:t>
            </a:r>
          </a:p>
          <a:p>
            <a:pPr>
              <a:buFont typeface="Arial" charset="0"/>
              <a:buNone/>
            </a:pPr>
            <a:r>
              <a:rPr lang="en-US" sz="1800" smtClean="0">
                <a:latin typeface="Consolas" pitchFamily="49" charset="0"/>
                <a:cs typeface="Arial" charset="0"/>
              </a:rPr>
              <a:t>		}</a:t>
            </a: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is identical to</a:t>
            </a:r>
          </a:p>
          <a:p>
            <a:pPr>
              <a:buFont typeface="Arial" charset="0"/>
              <a:buNone/>
            </a:pPr>
            <a:r>
              <a:rPr lang="en-US" sz="1800" smtClean="0">
                <a:latin typeface="Consolas" pitchFamily="49" charset="0"/>
                <a:cs typeface="Arial" charset="0"/>
              </a:rPr>
              <a:t>		int i = 0;			// initialization</a:t>
            </a:r>
          </a:p>
          <a:p>
            <a:pPr>
              <a:buFont typeface="Arial" charset="0"/>
              <a:buNone/>
            </a:pPr>
            <a:r>
              <a:rPr lang="en-US" sz="1800" smtClean="0">
                <a:latin typeface="Consolas" pitchFamily="49" charset="0"/>
                <a:cs typeface="Arial" charset="0"/>
              </a:rPr>
              <a:t>		while ( i &lt; N ) {		// condition</a:t>
            </a:r>
          </a:p>
          <a:p>
            <a:pPr>
              <a:buFont typeface="Arial" charset="0"/>
              <a:buNone/>
            </a:pPr>
            <a:r>
              <a:rPr lang="en-US" sz="1800" smtClean="0">
                <a:latin typeface="Consolas" pitchFamily="49" charset="0"/>
                <a:cs typeface="Arial" charset="0"/>
              </a:rPr>
              <a:t>		    // ...</a:t>
            </a:r>
          </a:p>
          <a:p>
            <a:pPr>
              <a:buFont typeface="Arial" charset="0"/>
              <a:buNone/>
            </a:pPr>
            <a:r>
              <a:rPr lang="en-US" sz="1800" smtClean="0">
                <a:latin typeface="Consolas" pitchFamily="49" charset="0"/>
                <a:cs typeface="Arial" charset="0"/>
              </a:rPr>
              <a:t>		    ++i;			// increment</a:t>
            </a:r>
          </a:p>
          <a:p>
            <a:pPr>
              <a:buFont typeface="Arial" charset="0"/>
              <a:buNone/>
            </a:pPr>
            <a:r>
              <a:rPr lang="en-US" sz="1800" smtClean="0">
                <a:latin typeface="Consolas" pitchFamily="49" charset="0"/>
                <a:cs typeface="Arial" charset="0"/>
              </a:rPr>
              <a:t>		}</a:t>
            </a:r>
          </a:p>
          <a:p>
            <a:pPr>
              <a:buFont typeface="Arial" charset="0"/>
              <a:buNone/>
            </a:pPr>
            <a:endParaRPr lang="en-US" sz="180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420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Condition-controlled Loops</a:t>
            </a:r>
          </a:p>
        </p:txBody>
      </p:sp>
      <p:sp>
        <p:nvSpPr>
          <p:cNvPr id="48131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 initialization, condition, and increment usually are single statements running in </a:t>
            </a:r>
            <a:r>
              <a:rPr lang="en-US" b="1" smtClean="0">
                <a:latin typeface="Symbol" pitchFamily="18" charset="2"/>
                <a:cs typeface="Arial" charset="0"/>
              </a:rPr>
              <a:t>Q</a:t>
            </a:r>
            <a:r>
              <a:rPr lang="en-US" smtClean="0">
                <a:latin typeface="Times New Roman" pitchFamily="18" charset="0"/>
                <a:cs typeface="Arial" charset="0"/>
              </a:rPr>
              <a:t>(1)</a:t>
            </a: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z="1800" smtClean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z="1800" smtClean="0">
                <a:latin typeface="Consolas" pitchFamily="49" charset="0"/>
                <a:cs typeface="Arial" charset="0"/>
              </a:rPr>
              <a:t>	</a:t>
            </a:r>
            <a:r>
              <a:rPr lang="en-US" sz="1800" b="1" smtClean="0">
                <a:latin typeface="Consolas" pitchFamily="49" charset="0"/>
                <a:cs typeface="Arial" charset="0"/>
              </a:rPr>
              <a:t>	</a:t>
            </a:r>
            <a:r>
              <a:rPr lang="en-US" sz="1800" smtClean="0">
                <a:latin typeface="Consolas" pitchFamily="49" charset="0"/>
                <a:cs typeface="Arial" charset="0"/>
              </a:rPr>
              <a:t>for ( int i = 0; i &lt; N; ++i ) {</a:t>
            </a:r>
          </a:p>
          <a:p>
            <a:pPr>
              <a:buFont typeface="Arial" charset="0"/>
              <a:buNone/>
            </a:pPr>
            <a:r>
              <a:rPr lang="en-US" sz="1800" smtClean="0">
                <a:latin typeface="Consolas" pitchFamily="49" charset="0"/>
                <a:cs typeface="Arial" charset="0"/>
              </a:rPr>
              <a:t>			// ...</a:t>
            </a:r>
          </a:p>
          <a:p>
            <a:pPr>
              <a:buFont typeface="Arial" charset="0"/>
              <a:buNone/>
            </a:pPr>
            <a:r>
              <a:rPr lang="en-US" sz="1800" smtClean="0">
                <a:latin typeface="Consolas" pitchFamily="49" charset="0"/>
                <a:cs typeface="Arial" charset="0"/>
              </a:rPr>
              <a:t>		}</a:t>
            </a: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  <a:endParaRPr lang="en-US" sz="180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686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Condition-controlled Loops</a:t>
            </a:r>
          </a:p>
        </p:txBody>
      </p:sp>
      <p:sp>
        <p:nvSpPr>
          <p:cNvPr id="49155" name="Rectangle 3"/>
          <p:cNvSpPr>
            <a:spLocks noGrp="1"/>
          </p:cNvSpPr>
          <p:nvPr>
            <p:ph type="body" idx="4294967295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The initialization, condition, and increment statements are usually </a:t>
            </a:r>
            <a:r>
              <a:rPr lang="en-US" b="1" dirty="0" smtClean="0">
                <a:latin typeface="Symbol" pitchFamily="18" charset="2"/>
                <a:cs typeface="Arial" charset="0"/>
              </a:rPr>
              <a:t>Q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(1)</a:t>
            </a: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For example,</a:t>
            </a:r>
          </a:p>
          <a:p>
            <a:pPr>
              <a:buFont typeface="Arial" charset="0"/>
              <a:buNone/>
            </a:pPr>
            <a:r>
              <a:rPr lang="en-US" sz="1600" b="1" dirty="0" smtClean="0">
                <a:latin typeface="Courier New" pitchFamily="49" charset="0"/>
                <a:cs typeface="Arial" charset="0"/>
              </a:rPr>
              <a:t>     for ( 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int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i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 = 0</a:t>
            </a:r>
            <a:r>
              <a:rPr lang="en-US" sz="1600" b="1" dirty="0" smtClean="0">
                <a:latin typeface="Courier New" pitchFamily="49" charset="0"/>
                <a:cs typeface="Arial" charset="0"/>
              </a:rPr>
              <a:t>; 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i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 &lt; n</a:t>
            </a:r>
            <a:r>
              <a:rPr lang="en-US" sz="1600" b="1" dirty="0" smtClean="0">
                <a:latin typeface="Courier New" pitchFamily="49" charset="0"/>
                <a:cs typeface="Arial" charset="0"/>
              </a:rPr>
              <a:t>;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++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i</a:t>
            </a:r>
            <a:r>
              <a:rPr lang="en-US" sz="1600" b="1" dirty="0" smtClean="0">
                <a:latin typeface="Courier New" pitchFamily="49" charset="0"/>
                <a:cs typeface="Arial" charset="0"/>
              </a:rPr>
              <a:t> ) {</a:t>
            </a:r>
          </a:p>
          <a:p>
            <a:pPr>
              <a:buFont typeface="Arial" charset="0"/>
              <a:buNone/>
            </a:pPr>
            <a:r>
              <a:rPr lang="en-US" sz="1600" b="1" dirty="0" smtClean="0">
                <a:latin typeface="Courier New" pitchFamily="49" charset="0"/>
                <a:cs typeface="Arial" charset="0"/>
              </a:rPr>
              <a:t>         // ...</a:t>
            </a:r>
            <a:endParaRPr lang="en-US" sz="1600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z="1600" b="1" dirty="0" smtClean="0">
                <a:latin typeface="Courier New" pitchFamily="49" charset="0"/>
                <a:cs typeface="Arial" charset="0"/>
              </a:rPr>
              <a:t>     }</a:t>
            </a: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550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Condition-controlled Loops</a:t>
            </a:r>
            <a:endParaRPr lang="en-US" sz="3600" smtClean="0">
              <a:latin typeface="Arial" charset="0"/>
              <a:cs typeface="Arial" charset="0"/>
            </a:endParaRPr>
          </a:p>
        </p:txBody>
      </p:sp>
      <p:sp>
        <p:nvSpPr>
          <p:cNvPr id="51203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For example,</a:t>
            </a:r>
          </a:p>
          <a:p>
            <a:pPr>
              <a:buFont typeface="Arial" charset="0"/>
              <a:buNone/>
            </a:pPr>
            <a:r>
              <a:rPr lang="en-US" sz="1400" b="1" smtClean="0">
                <a:latin typeface="Courier New" pitchFamily="49" charset="0"/>
                <a:cs typeface="Arial" charset="0"/>
              </a:rPr>
              <a:t>     int sum = 0; </a:t>
            </a:r>
          </a:p>
          <a:p>
            <a:pPr>
              <a:buFont typeface="Arial" charset="0"/>
              <a:buNone/>
            </a:pPr>
            <a:r>
              <a:rPr lang="en-US" sz="1400" b="1" smtClean="0">
                <a:latin typeface="Courier New" pitchFamily="49" charset="0"/>
                <a:cs typeface="Arial" charset="0"/>
              </a:rPr>
              <a:t>     for ( int i = 0; i &lt; n; ++i ) {</a:t>
            </a:r>
          </a:p>
          <a:p>
            <a:pPr>
              <a:buFont typeface="Arial" charset="0"/>
              <a:buNone/>
            </a:pPr>
            <a:r>
              <a:rPr lang="en-US" sz="1400" b="1" smtClean="0">
                <a:latin typeface="Courier New" pitchFamily="49" charset="0"/>
                <a:cs typeface="Arial" charset="0"/>
              </a:rPr>
              <a:t>         sum += 1;     Theta(</a:t>
            </a:r>
            <a:r>
              <a:rPr lang="en-US" sz="1400" b="1" smtClean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1</a:t>
            </a:r>
            <a:r>
              <a:rPr lang="en-US" sz="1400" b="1" smtClean="0">
                <a:latin typeface="Courier New" pitchFamily="49" charset="0"/>
                <a:cs typeface="Arial" charset="0"/>
              </a:rPr>
              <a:t>)</a:t>
            </a:r>
            <a:endParaRPr lang="en-US" sz="140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z="1400" b="1" smtClean="0">
                <a:latin typeface="Courier New" pitchFamily="49" charset="0"/>
                <a:cs typeface="Arial" charset="0"/>
              </a:rPr>
              <a:t>     }</a:t>
            </a:r>
          </a:p>
          <a:p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This code has run time</a:t>
            </a:r>
          </a:p>
          <a:p>
            <a:pPr>
              <a:buFont typeface="Arial" charset="0"/>
              <a:buNone/>
            </a:pPr>
            <a:r>
              <a:rPr lang="en-US" b="1" smtClean="0">
                <a:latin typeface="Symbol" pitchFamily="18" charset="2"/>
                <a:cs typeface="Arial" charset="0"/>
              </a:rPr>
              <a:t>		Q</a:t>
            </a:r>
            <a:r>
              <a:rPr lang="en-US" smtClean="0">
                <a:latin typeface="Times New Roman" pitchFamily="18" charset="0"/>
                <a:cs typeface="Arial" charset="0"/>
              </a:rPr>
              <a:t>(</a:t>
            </a:r>
            <a:r>
              <a:rPr lang="en-US" i="1" smtClean="0">
                <a:latin typeface="Times New Roman" pitchFamily="18" charset="0"/>
                <a:cs typeface="Arial" charset="0"/>
              </a:rPr>
              <a:t>n·</a:t>
            </a:r>
            <a:r>
              <a:rPr lang="en-US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1</a:t>
            </a:r>
            <a:r>
              <a:rPr lang="en-US" smtClean="0">
                <a:latin typeface="Times New Roman" pitchFamily="18" charset="0"/>
                <a:cs typeface="Arial" charset="0"/>
              </a:rPr>
              <a:t>) = </a:t>
            </a:r>
            <a:r>
              <a:rPr lang="en-US" b="1" smtClean="0">
                <a:latin typeface="Symbol" pitchFamily="18" charset="2"/>
                <a:cs typeface="Arial" charset="0"/>
              </a:rPr>
              <a:t>Q</a:t>
            </a:r>
            <a:r>
              <a:rPr lang="en-US" smtClean="0">
                <a:latin typeface="Times New Roman" pitchFamily="18" charset="0"/>
                <a:cs typeface="Arial" charset="0"/>
              </a:rPr>
              <a:t>(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)</a:t>
            </a:r>
          </a:p>
          <a:p>
            <a:pPr>
              <a:buFont typeface="Arial" charset="0"/>
              <a:buNone/>
            </a:pPr>
            <a:endParaRPr lang="en-US" smtClean="0"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772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Condition-controlled Loops</a:t>
            </a:r>
            <a:endParaRPr lang="en-US" sz="3600" smtClean="0">
              <a:latin typeface="Arial" charset="0"/>
              <a:cs typeface="Arial" charset="0"/>
            </a:endParaRPr>
          </a:p>
        </p:txBody>
      </p:sp>
      <p:sp>
        <p:nvSpPr>
          <p:cNvPr id="52227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Another example example,</a:t>
            </a:r>
          </a:p>
          <a:p>
            <a:pPr>
              <a:buFont typeface="Arial" charset="0"/>
              <a:buNone/>
            </a:pPr>
            <a:r>
              <a:rPr lang="en-US" sz="1400" b="1" smtClean="0">
                <a:latin typeface="Courier New" pitchFamily="49" charset="0"/>
                <a:cs typeface="Arial" charset="0"/>
              </a:rPr>
              <a:t>       int sum = 0; </a:t>
            </a:r>
          </a:p>
          <a:p>
            <a:pPr>
              <a:buFont typeface="Arial" charset="0"/>
              <a:buNone/>
            </a:pPr>
            <a:r>
              <a:rPr lang="en-US" sz="1400" b="1" smtClean="0">
                <a:latin typeface="Courier New" pitchFamily="49" charset="0"/>
                <a:cs typeface="Arial" charset="0"/>
              </a:rPr>
              <a:t>       for ( int i = 0; i &lt; </a:t>
            </a:r>
            <a:r>
              <a:rPr lang="en-US" sz="1400" b="1" smtClean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n</a:t>
            </a:r>
            <a:r>
              <a:rPr lang="en-US" sz="1400" b="1" smtClean="0">
                <a:latin typeface="Courier New" pitchFamily="49" charset="0"/>
                <a:cs typeface="Arial" charset="0"/>
              </a:rPr>
              <a:t>; ++i ) { </a:t>
            </a:r>
          </a:p>
          <a:p>
            <a:pPr>
              <a:buFont typeface="Arial" charset="0"/>
              <a:buNone/>
            </a:pPr>
            <a:r>
              <a:rPr lang="en-US" sz="1400" b="1" smtClean="0">
                <a:latin typeface="Courier New" pitchFamily="49" charset="0"/>
                <a:cs typeface="Arial" charset="0"/>
              </a:rPr>
              <a:t>           for ( int j = 0; j &lt; n; ++j ) {</a:t>
            </a:r>
          </a:p>
          <a:p>
            <a:pPr>
              <a:buFont typeface="Arial" charset="0"/>
              <a:buNone/>
            </a:pPr>
            <a:r>
              <a:rPr lang="en-US" sz="1400" b="1" smtClean="0">
                <a:latin typeface="Courier New" pitchFamily="49" charset="0"/>
                <a:cs typeface="Arial" charset="0"/>
              </a:rPr>
              <a:t>               sum += 1;     Theta(1)</a:t>
            </a:r>
          </a:p>
          <a:p>
            <a:pPr>
              <a:buFont typeface="Arial" charset="0"/>
              <a:buNone/>
            </a:pPr>
            <a:r>
              <a:rPr lang="en-US" sz="1400" b="1" smtClean="0">
                <a:latin typeface="Courier New" pitchFamily="49" charset="0"/>
                <a:cs typeface="Arial" charset="0"/>
              </a:rPr>
              <a:t>           }</a:t>
            </a:r>
            <a:endParaRPr lang="en-US" sz="140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z="1400" b="1" smtClean="0">
                <a:latin typeface="Courier New" pitchFamily="49" charset="0"/>
                <a:cs typeface="Arial" charset="0"/>
              </a:rPr>
              <a:t>       }</a:t>
            </a: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 previous example showed that the inner loop is </a:t>
            </a:r>
            <a:r>
              <a:rPr lang="en-US" b="1" smtClean="0">
                <a:latin typeface="Symbol" pitchFamily="18" charset="2"/>
                <a:cs typeface="Arial" charset="0"/>
              </a:rPr>
              <a:t>Q</a:t>
            </a:r>
            <a:r>
              <a:rPr lang="en-US" smtClean="0">
                <a:latin typeface="Times New Roman" pitchFamily="18" charset="0"/>
                <a:cs typeface="Arial" charset="0"/>
              </a:rPr>
              <a:t>(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)</a:t>
            </a:r>
            <a:r>
              <a:rPr lang="en-US" smtClean="0">
                <a:latin typeface="Arial" charset="0"/>
                <a:cs typeface="Arial" charset="0"/>
              </a:rPr>
              <a:t>, thus the outer loop is</a:t>
            </a:r>
          </a:p>
          <a:p>
            <a:pPr>
              <a:buFont typeface="Arial" charset="0"/>
              <a:buNone/>
            </a:pPr>
            <a:r>
              <a:rPr lang="en-US" b="1" smtClean="0">
                <a:latin typeface="Symbol" pitchFamily="18" charset="2"/>
                <a:cs typeface="Arial" charset="0"/>
              </a:rPr>
              <a:t>		Q</a:t>
            </a:r>
            <a:r>
              <a:rPr lang="en-US" smtClean="0">
                <a:latin typeface="Times New Roman" pitchFamily="18" charset="0"/>
                <a:cs typeface="Arial" charset="0"/>
              </a:rPr>
              <a:t>(</a:t>
            </a:r>
            <a:r>
              <a:rPr lang="en-US" i="1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·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) = </a:t>
            </a:r>
            <a:r>
              <a:rPr lang="en-US" b="1" smtClean="0">
                <a:latin typeface="Symbol" pitchFamily="18" charset="2"/>
                <a:cs typeface="Arial" charset="0"/>
              </a:rPr>
              <a:t>Q</a:t>
            </a:r>
            <a:r>
              <a:rPr lang="en-US" smtClean="0">
                <a:latin typeface="Times New Roman" pitchFamily="18" charset="0"/>
                <a:cs typeface="Arial" charset="0"/>
              </a:rPr>
              <a:t>(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baseline="30000" smtClean="0">
                <a:latin typeface="Times New Roman" pitchFamily="18" charset="0"/>
                <a:cs typeface="Arial" charset="0"/>
              </a:rPr>
              <a:t>2</a:t>
            </a:r>
            <a:r>
              <a:rPr lang="en-US" smtClean="0">
                <a:latin typeface="Times New Roman" pitchFamily="18" charset="0"/>
                <a:cs typeface="Arial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74029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r>
              <a:rPr lang="en-US" smtClean="0">
                <a:latin typeface="Arial" charset="0"/>
                <a:cs typeface="Arial" charset="0"/>
              </a:rPr>
              <a:t>Analysis of Repetition Statements</a:t>
            </a:r>
          </a:p>
        </p:txBody>
      </p:sp>
      <p:sp>
        <p:nvSpPr>
          <p:cNvPr id="53251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Suppose with each loop, we use a linear search an array of size </a:t>
            </a:r>
            <a:r>
              <a:rPr lang="en-US" i="1" smtClean="0">
                <a:latin typeface="Times New Roman" pitchFamily="18" charset="0"/>
                <a:cs typeface="Arial" charset="0"/>
              </a:rPr>
              <a:t>m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</a:p>
          <a:p>
            <a:pPr>
              <a:buFont typeface="Arial" charset="0"/>
              <a:buNone/>
            </a:pPr>
            <a:r>
              <a:rPr lang="en-US" sz="1400" b="1" smtClean="0">
                <a:latin typeface="Courier New" pitchFamily="49" charset="0"/>
                <a:cs typeface="Arial" charset="0"/>
              </a:rPr>
              <a:t>       for ( int i = 0; i &lt; </a:t>
            </a:r>
            <a:r>
              <a:rPr lang="en-US" sz="1400" b="1" smtClean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n</a:t>
            </a:r>
            <a:r>
              <a:rPr lang="en-US" sz="1400" b="1" smtClean="0">
                <a:latin typeface="Courier New" pitchFamily="49" charset="0"/>
                <a:cs typeface="Arial" charset="0"/>
              </a:rPr>
              <a:t>; ++i ) { </a:t>
            </a:r>
          </a:p>
          <a:p>
            <a:pPr>
              <a:buFont typeface="Arial" charset="0"/>
              <a:buNone/>
            </a:pPr>
            <a:r>
              <a:rPr lang="en-US" sz="1400" b="1" smtClean="0">
                <a:latin typeface="Courier New" pitchFamily="49" charset="0"/>
                <a:cs typeface="Arial" charset="0"/>
              </a:rPr>
              <a:t>		    // search through an array of size m</a:t>
            </a:r>
          </a:p>
          <a:p>
            <a:pPr>
              <a:buFont typeface="Arial" charset="0"/>
              <a:buNone/>
            </a:pPr>
            <a:r>
              <a:rPr lang="en-US" sz="1400" b="1" smtClean="0">
                <a:latin typeface="Courier New" pitchFamily="49" charset="0"/>
                <a:cs typeface="Arial" charset="0"/>
              </a:rPr>
              <a:t>		    // O( m );</a:t>
            </a:r>
            <a:endParaRPr lang="en-US" sz="140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z="1400" b="1" smtClean="0">
                <a:latin typeface="Courier New" pitchFamily="49" charset="0"/>
                <a:cs typeface="Arial" charset="0"/>
              </a:rPr>
              <a:t>       }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 inner loop is </a:t>
            </a:r>
            <a:r>
              <a:rPr lang="en-US" b="1" smtClean="0">
                <a:latin typeface="Times New Roman" pitchFamily="18" charset="0"/>
                <a:cs typeface="Arial" charset="0"/>
              </a:rPr>
              <a:t>O</a:t>
            </a:r>
            <a:r>
              <a:rPr lang="en-US" smtClean="0">
                <a:latin typeface="Times New Roman" pitchFamily="18" charset="0"/>
                <a:cs typeface="Arial" charset="0"/>
              </a:rPr>
              <a:t>(</a:t>
            </a:r>
            <a:r>
              <a:rPr lang="en-US" i="1" smtClean="0">
                <a:latin typeface="Times New Roman" pitchFamily="18" charset="0"/>
                <a:cs typeface="Arial" charset="0"/>
              </a:rPr>
              <a:t>m</a:t>
            </a:r>
            <a:r>
              <a:rPr lang="en-US" smtClean="0">
                <a:latin typeface="Times New Roman" pitchFamily="18" charset="0"/>
                <a:cs typeface="Arial" charset="0"/>
              </a:rPr>
              <a:t>)</a:t>
            </a:r>
            <a:r>
              <a:rPr lang="en-US" smtClean="0">
                <a:latin typeface="Arial" charset="0"/>
                <a:cs typeface="Arial" charset="0"/>
              </a:rPr>
              <a:t> and thus the outer loop is</a:t>
            </a: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		 </a:t>
            </a:r>
            <a:r>
              <a:rPr lang="en-US" b="1" smtClean="0">
                <a:latin typeface="Times New Roman" pitchFamily="18" charset="0"/>
                <a:cs typeface="Arial" charset="0"/>
              </a:rPr>
              <a:t>O</a:t>
            </a:r>
            <a:r>
              <a:rPr lang="en-US" smtClean="0">
                <a:latin typeface="Times New Roman" pitchFamily="18" charset="0"/>
                <a:cs typeface="Arial" charset="0"/>
              </a:rPr>
              <a:t>(</a:t>
            </a:r>
            <a:r>
              <a:rPr lang="en-US" i="1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</a:t>
            </a:r>
            <a:r>
              <a:rPr lang="en-US" i="1" smtClean="0">
                <a:latin typeface="Times New Roman" pitchFamily="18" charset="0"/>
                <a:cs typeface="Arial" charset="0"/>
              </a:rPr>
              <a:t>m</a:t>
            </a:r>
            <a:r>
              <a:rPr lang="en-US" smtClean="0">
                <a:latin typeface="Times New Roman" pitchFamily="18" charset="0"/>
                <a:cs typeface="Arial" charset="0"/>
              </a:rPr>
              <a:t>)</a:t>
            </a:r>
            <a:r>
              <a:rPr lang="en-US" smtClean="0">
                <a:latin typeface="Arial" charset="0"/>
                <a:cs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8507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r>
              <a:rPr lang="en-US" smtClean="0">
                <a:latin typeface="Arial" charset="0"/>
                <a:cs typeface="Arial" charset="0"/>
              </a:rPr>
              <a:t>Analysis of Repetition Statements</a:t>
            </a:r>
          </a:p>
        </p:txBody>
      </p:sp>
      <p:sp>
        <p:nvSpPr>
          <p:cNvPr id="54275" name="Rectangle 3"/>
          <p:cNvSpPr>
            <a:spLocks noGrp="1"/>
          </p:cNvSpPr>
          <p:nvPr>
            <p:ph type="body" idx="4294967295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Arial" charset="0"/>
              <a:buNone/>
            </a:pPr>
            <a:r>
              <a:rPr lang="en-US" sz="2400" dirty="0" smtClean="0">
                <a:latin typeface="Arial" charset="0"/>
                <a:cs typeface="Arial" charset="0"/>
              </a:rPr>
              <a:t>	</a:t>
            </a:r>
            <a:r>
              <a:rPr lang="en-US" dirty="0" smtClean="0">
                <a:latin typeface="Arial" charset="0"/>
                <a:cs typeface="Arial" charset="0"/>
              </a:rPr>
              <a:t>As another example:</a:t>
            </a:r>
          </a:p>
          <a:p>
            <a:pPr>
              <a:buFont typeface="Arial" charset="0"/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		    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sum = 0; </a:t>
            </a:r>
          </a:p>
          <a:p>
            <a:pPr>
              <a:buFont typeface="Arial" charset="0"/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		     for (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= 0;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&lt; n; ++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) {</a:t>
            </a:r>
          </a:p>
          <a:p>
            <a:pPr>
              <a:buFont typeface="Arial" charset="0"/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		         for (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j = 0; j &lt;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; ++j ) {</a:t>
            </a:r>
          </a:p>
          <a:p>
            <a:pPr>
              <a:buFont typeface="Arial" charset="0"/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		             for (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k = 0; k &lt; j; ++k ) {</a:t>
            </a:r>
          </a:p>
          <a:p>
            <a:pPr>
              <a:buFont typeface="Arial" charset="0"/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		                 sum +=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+ j + k;</a:t>
            </a:r>
          </a:p>
          <a:p>
            <a:pPr>
              <a:buFont typeface="Arial" charset="0"/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		             }</a:t>
            </a:r>
          </a:p>
          <a:p>
            <a:pPr>
              <a:buFont typeface="Arial" charset="0"/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		         }</a:t>
            </a:r>
          </a:p>
          <a:p>
            <a:pPr>
              <a:buFont typeface="Arial" charset="0"/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		     }</a:t>
            </a: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From inside to out:</a:t>
            </a:r>
          </a:p>
          <a:p>
            <a:pPr lvl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	</a:t>
            </a:r>
            <a:r>
              <a:rPr lang="en-US" b="1" dirty="0" smtClean="0">
                <a:latin typeface="Symbol" pitchFamily="18" charset="2"/>
                <a:cs typeface="Arial" charset="0"/>
              </a:rPr>
              <a:t>Q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(1)</a:t>
            </a:r>
          </a:p>
          <a:p>
            <a:pPr lvl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	</a:t>
            </a:r>
            <a:r>
              <a:rPr lang="en-US" b="1" dirty="0" smtClean="0">
                <a:latin typeface="Symbol" pitchFamily="18" charset="2"/>
                <a:cs typeface="Arial" charset="0"/>
              </a:rPr>
              <a:t>Q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i="1" dirty="0" smtClean="0">
                <a:latin typeface="Times New Roman" pitchFamily="18" charset="0"/>
                <a:cs typeface="Arial" charset="0"/>
              </a:rPr>
              <a:t>j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)</a:t>
            </a:r>
          </a:p>
          <a:p>
            <a:pPr lvl="1">
              <a:buFont typeface="Symbol" pitchFamily="18" charset="2"/>
              <a:buNone/>
            </a:pPr>
            <a:r>
              <a:rPr lang="en-US" b="1" dirty="0" smtClean="0">
                <a:latin typeface="Symbol" pitchFamily="18" charset="2"/>
                <a:cs typeface="Arial" charset="0"/>
              </a:rPr>
              <a:t>		Q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i="1" dirty="0" smtClean="0">
                <a:latin typeface="Times New Roman" pitchFamily="18" charset="0"/>
                <a:cs typeface="Arial" charset="0"/>
              </a:rPr>
              <a:t>i</a:t>
            </a:r>
            <a:r>
              <a:rPr lang="en-US" baseline="30000" dirty="0" smtClean="0">
                <a:latin typeface="Times New Roman" pitchFamily="18" charset="0"/>
                <a:cs typeface="Arial" charset="0"/>
              </a:rPr>
              <a:t>2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)</a:t>
            </a:r>
          </a:p>
          <a:p>
            <a:pPr lvl="1">
              <a:buFont typeface="Arial" charset="0"/>
              <a:buNone/>
            </a:pPr>
            <a:r>
              <a:rPr lang="en-US" b="1" dirty="0" smtClean="0">
                <a:latin typeface="Symbol" pitchFamily="18" charset="2"/>
                <a:cs typeface="Arial" charset="0"/>
              </a:rPr>
              <a:t>		Q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baseline="30000" dirty="0" smtClean="0">
                <a:latin typeface="Times New Roman" pitchFamily="18" charset="0"/>
                <a:cs typeface="Arial" charset="0"/>
              </a:rPr>
              <a:t>3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62823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Serial Statements</a:t>
            </a:r>
          </a:p>
        </p:txBody>
      </p:sp>
      <p:sp>
        <p:nvSpPr>
          <p:cNvPr id="63491" name="Rectangle 3"/>
          <p:cNvSpPr>
            <a:spLocks noGrp="1"/>
          </p:cNvSpPr>
          <p:nvPr>
            <p:ph type="body" idx="4294967295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charset="0"/>
              <a:buNone/>
            </a:pPr>
            <a:r>
              <a:rPr lang="en-US" sz="2400" dirty="0" smtClean="0">
                <a:latin typeface="Arial" charset="0"/>
                <a:cs typeface="Arial" charset="0"/>
              </a:rPr>
              <a:t>	</a:t>
            </a:r>
            <a:r>
              <a:rPr lang="en-US" dirty="0" smtClean="0">
                <a:latin typeface="Arial" charset="0"/>
                <a:cs typeface="Arial" charset="0"/>
              </a:rPr>
              <a:t>Therefore: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if the leading term is big-</a:t>
            </a:r>
            <a:r>
              <a:rPr lang="en-US" b="1" dirty="0" smtClean="0">
                <a:latin typeface="Symbol" pitchFamily="18" charset="2"/>
                <a:cs typeface="Arial" charset="0"/>
              </a:rPr>
              <a:t>Q</a:t>
            </a:r>
            <a:r>
              <a:rPr lang="en-US" dirty="0" smtClean="0">
                <a:latin typeface="Arial" charset="0"/>
                <a:cs typeface="Arial" charset="0"/>
              </a:rPr>
              <a:t>, then the result must be big-</a:t>
            </a:r>
            <a:r>
              <a:rPr lang="en-US" b="1" dirty="0" smtClean="0">
                <a:latin typeface="Symbol" pitchFamily="18" charset="2"/>
                <a:cs typeface="Arial" charset="0"/>
              </a:rPr>
              <a:t>Q</a:t>
            </a:r>
            <a:r>
              <a:rPr lang="en-US" dirty="0" smtClean="0">
                <a:latin typeface="Arial" charset="0"/>
                <a:cs typeface="Arial" charset="0"/>
              </a:rPr>
              <a:t>, otherwise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if the leading term is big-</a:t>
            </a:r>
            <a:r>
              <a:rPr lang="en-US" b="1" dirty="0" smtClean="0">
                <a:latin typeface="Times New Roman" pitchFamily="18" charset="0"/>
                <a:cs typeface="Arial" charset="0"/>
              </a:rPr>
              <a:t>O</a:t>
            </a:r>
            <a:r>
              <a:rPr lang="en-US" dirty="0" smtClean="0">
                <a:latin typeface="Arial" charset="0"/>
                <a:cs typeface="Arial" charset="0"/>
              </a:rPr>
              <a:t>, we can say the result is big-</a:t>
            </a:r>
            <a:r>
              <a:rPr lang="en-US" b="1" dirty="0" smtClean="0">
                <a:latin typeface="Times New Roman" pitchFamily="18" charset="0"/>
                <a:cs typeface="Arial" charset="0"/>
              </a:rPr>
              <a:t>O</a:t>
            </a:r>
            <a:r>
              <a:rPr lang="en-US" dirty="0" smtClean="0">
                <a:latin typeface="Arial" charset="0"/>
                <a:cs typeface="Arial" charset="0"/>
              </a:rPr>
              <a:t>  </a:t>
            </a: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For example,</a:t>
            </a:r>
          </a:p>
          <a:p>
            <a:pPr lvl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	</a:t>
            </a:r>
            <a:r>
              <a:rPr lang="en-US" b="1" dirty="0" smtClean="0">
                <a:latin typeface="Times New Roman" pitchFamily="18" charset="0"/>
                <a:cs typeface="Arial" charset="0"/>
              </a:rPr>
              <a:t>O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) + </a:t>
            </a:r>
            <a:r>
              <a:rPr lang="en-US" b="1" dirty="0" smtClean="0">
                <a:latin typeface="Times New Roman" pitchFamily="18" charset="0"/>
                <a:cs typeface="Arial" charset="0"/>
              </a:rPr>
              <a:t>O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baseline="30000" dirty="0" smtClean="0">
                <a:latin typeface="Times New Roman" pitchFamily="18" charset="0"/>
                <a:cs typeface="Arial" charset="0"/>
              </a:rPr>
              <a:t>2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) + </a:t>
            </a:r>
            <a:r>
              <a:rPr lang="en-US" b="1" dirty="0" smtClean="0">
                <a:latin typeface="Times New Roman" pitchFamily="18" charset="0"/>
                <a:cs typeface="Arial" charset="0"/>
              </a:rPr>
              <a:t>O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baseline="30000" dirty="0" smtClean="0">
                <a:latin typeface="Times New Roman" pitchFamily="18" charset="0"/>
                <a:cs typeface="Arial" charset="0"/>
              </a:rPr>
              <a:t>4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) = </a:t>
            </a:r>
            <a:r>
              <a:rPr lang="en-US" b="1" dirty="0" smtClean="0">
                <a:latin typeface="Times New Roman" pitchFamily="18" charset="0"/>
                <a:cs typeface="Arial" charset="0"/>
              </a:rPr>
              <a:t>O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 +</a:t>
            </a:r>
            <a:r>
              <a:rPr lang="en-US" i="1" dirty="0" smtClean="0">
                <a:latin typeface="Times New Roman" pitchFamily="18" charset="0"/>
                <a:cs typeface="Arial" charset="0"/>
              </a:rPr>
              <a:t> n</a:t>
            </a:r>
            <a:r>
              <a:rPr lang="en-US" baseline="30000" dirty="0" smtClean="0">
                <a:latin typeface="Times New Roman" pitchFamily="18" charset="0"/>
                <a:cs typeface="Arial" charset="0"/>
              </a:rPr>
              <a:t>2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 + </a:t>
            </a:r>
            <a:r>
              <a:rPr 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baseline="30000" dirty="0" smtClean="0">
                <a:latin typeface="Times New Roman" pitchFamily="18" charset="0"/>
                <a:cs typeface="Arial" charset="0"/>
              </a:rPr>
              <a:t>4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) = </a:t>
            </a:r>
            <a:r>
              <a:rPr lang="en-US" b="1" dirty="0" smtClean="0">
                <a:latin typeface="Times New Roman" pitchFamily="18" charset="0"/>
                <a:cs typeface="Arial" charset="0"/>
              </a:rPr>
              <a:t>O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baseline="30000" dirty="0" smtClean="0">
                <a:latin typeface="Times New Roman" pitchFamily="18" charset="0"/>
                <a:cs typeface="Arial" charset="0"/>
              </a:rPr>
              <a:t>4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)</a:t>
            </a:r>
          </a:p>
          <a:p>
            <a:pPr lvl="1">
              <a:buFont typeface="Arial" charset="0"/>
              <a:buNone/>
            </a:pPr>
            <a:r>
              <a:rPr lang="en-US" dirty="0" smtClean="0">
                <a:latin typeface="Times New Roman" pitchFamily="18" charset="0"/>
                <a:cs typeface="Arial" charset="0"/>
              </a:rPr>
              <a:t>		</a:t>
            </a:r>
            <a:r>
              <a:rPr lang="en-US" b="1" dirty="0" smtClean="0">
                <a:latin typeface="Times New Roman" pitchFamily="18" charset="0"/>
                <a:cs typeface="Arial" charset="0"/>
              </a:rPr>
              <a:t>O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) + </a:t>
            </a:r>
            <a:r>
              <a:rPr lang="en-US" b="1" dirty="0" smtClean="0">
                <a:latin typeface="Symbol" pitchFamily="18" charset="2"/>
                <a:cs typeface="Arial" charset="0"/>
              </a:rPr>
              <a:t>Q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baseline="30000" dirty="0" smtClean="0">
                <a:latin typeface="Times New Roman" pitchFamily="18" charset="0"/>
                <a:cs typeface="Arial" charset="0"/>
              </a:rPr>
              <a:t>2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) = </a:t>
            </a:r>
            <a:r>
              <a:rPr lang="en-US" b="1" dirty="0" smtClean="0">
                <a:latin typeface="Symbol" pitchFamily="18" charset="2"/>
                <a:cs typeface="Arial" charset="0"/>
              </a:rPr>
              <a:t>Q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baseline="30000" dirty="0" smtClean="0">
                <a:latin typeface="Times New Roman" pitchFamily="18" charset="0"/>
                <a:cs typeface="Arial" charset="0"/>
              </a:rPr>
              <a:t>2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)</a:t>
            </a:r>
          </a:p>
          <a:p>
            <a:pPr lvl="1">
              <a:buFont typeface="Arial" charset="0"/>
              <a:buNone/>
            </a:pPr>
            <a:r>
              <a:rPr lang="en-US" dirty="0" smtClean="0">
                <a:latin typeface="Times New Roman" pitchFamily="18" charset="0"/>
                <a:cs typeface="Arial" charset="0"/>
              </a:rPr>
              <a:t>		</a:t>
            </a:r>
            <a:r>
              <a:rPr lang="en-US" b="1" dirty="0" smtClean="0">
                <a:latin typeface="Times New Roman" pitchFamily="18" charset="0"/>
                <a:cs typeface="Arial" charset="0"/>
              </a:rPr>
              <a:t>O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baseline="30000" dirty="0" smtClean="0">
                <a:latin typeface="Times New Roman" pitchFamily="18" charset="0"/>
                <a:cs typeface="Arial" charset="0"/>
              </a:rPr>
              <a:t>2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) + </a:t>
            </a:r>
            <a:r>
              <a:rPr lang="en-US" b="1" dirty="0" smtClean="0">
                <a:latin typeface="Symbol" pitchFamily="18" charset="2"/>
                <a:cs typeface="Arial" charset="0"/>
              </a:rPr>
              <a:t>Q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) = </a:t>
            </a:r>
            <a:r>
              <a:rPr lang="en-US" b="1" dirty="0" smtClean="0">
                <a:latin typeface="Times New Roman" pitchFamily="18" charset="0"/>
                <a:cs typeface="Arial" charset="0"/>
              </a:rPr>
              <a:t>O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baseline="30000" dirty="0" smtClean="0">
                <a:latin typeface="Times New Roman" pitchFamily="18" charset="0"/>
                <a:cs typeface="Arial" charset="0"/>
              </a:rPr>
              <a:t>2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)</a:t>
            </a:r>
          </a:p>
          <a:p>
            <a:pPr lvl="1">
              <a:buFont typeface="Arial" charset="0"/>
              <a:buNone/>
            </a:pPr>
            <a:r>
              <a:rPr lang="en-US" dirty="0" smtClean="0">
                <a:latin typeface="Times New Roman" pitchFamily="18" charset="0"/>
                <a:cs typeface="Arial" charset="0"/>
              </a:rPr>
              <a:t>		</a:t>
            </a:r>
            <a:r>
              <a:rPr lang="en-US" b="1" dirty="0" smtClean="0">
                <a:latin typeface="Times New Roman" pitchFamily="18" charset="0"/>
                <a:cs typeface="Arial" charset="0"/>
              </a:rPr>
              <a:t>O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baseline="30000" dirty="0" smtClean="0">
                <a:latin typeface="Times New Roman" pitchFamily="18" charset="0"/>
                <a:cs typeface="Arial" charset="0"/>
              </a:rPr>
              <a:t>2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) + </a:t>
            </a:r>
            <a:r>
              <a:rPr lang="en-US" b="1" dirty="0" smtClean="0">
                <a:latin typeface="Symbol" pitchFamily="18" charset="2"/>
                <a:cs typeface="Arial" charset="0"/>
              </a:rPr>
              <a:t>Q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baseline="30000" dirty="0" smtClean="0">
                <a:latin typeface="Times New Roman" pitchFamily="18" charset="0"/>
                <a:cs typeface="Arial" charset="0"/>
              </a:rPr>
              <a:t>2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) = </a:t>
            </a:r>
            <a:r>
              <a:rPr lang="en-US" b="1" dirty="0" smtClean="0">
                <a:latin typeface="Symbol" pitchFamily="18" charset="2"/>
                <a:cs typeface="Arial" charset="0"/>
              </a:rPr>
              <a:t>Q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baseline="30000" dirty="0" smtClean="0">
                <a:latin typeface="Times New Roman" pitchFamily="18" charset="0"/>
                <a:cs typeface="Arial" charset="0"/>
              </a:rPr>
              <a:t>2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12874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Qualitative statements cannot guide engineering design decisions: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Algorithm A could be </a:t>
            </a:r>
            <a:r>
              <a:rPr lang="en-US" i="1" smtClean="0">
                <a:latin typeface="Arial" charset="0"/>
                <a:cs typeface="Arial" charset="0"/>
              </a:rPr>
              <a:t>better</a:t>
            </a:r>
            <a:r>
              <a:rPr lang="en-US" smtClean="0">
                <a:latin typeface="Arial" charset="0"/>
                <a:cs typeface="Arial" charset="0"/>
              </a:rPr>
              <a:t> than Algorithm B, but Algorithm A would require three person weeks to implement, test, and integrate while Algorithm B has already been implemented and has been used for the past year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There are circumstances where it may beneficial to use Algorithm A, but not based on the word </a:t>
            </a:r>
            <a:r>
              <a:rPr lang="en-US" i="1" smtClean="0">
                <a:latin typeface="Arial" charset="0"/>
                <a:cs typeface="Arial" charset="0"/>
              </a:rPr>
              <a:t>better</a:t>
            </a:r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3891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Justification</a:t>
            </a:r>
            <a:endParaRPr lang="en-CA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337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Thus, we will look at a </a:t>
            </a:r>
            <a:r>
              <a:rPr lang="en-US" i="1" smtClean="0">
                <a:latin typeface="Arial" charset="0"/>
                <a:cs typeface="Arial" charset="0"/>
              </a:rPr>
              <a:t>quantitative</a:t>
            </a:r>
            <a:r>
              <a:rPr lang="en-US" smtClean="0">
                <a:latin typeface="Arial" charset="0"/>
                <a:cs typeface="Arial" charset="0"/>
              </a:rPr>
              <a:t> means of describing data structures and algorithms:</a:t>
            </a:r>
          </a:p>
          <a:p>
            <a:pPr eaLnBrk="1" hangingPunct="1">
              <a:buFontTx/>
              <a:buNone/>
            </a:pPr>
            <a:r>
              <a:rPr lang="en-US" sz="1600" b="1" smtClean="0">
                <a:latin typeface="Arial" charset="0"/>
                <a:cs typeface="Arial" charset="0"/>
              </a:rPr>
              <a:t>		quantitative</a:t>
            </a:r>
            <a:r>
              <a:rPr lang="en-US" sz="1600" smtClean="0">
                <a:latin typeface="Arial" charset="0"/>
                <a:cs typeface="Arial" charset="0"/>
              </a:rPr>
              <a:t>, </a:t>
            </a:r>
            <a:r>
              <a:rPr lang="en-US" sz="1600" i="1" smtClean="0">
                <a:latin typeface="Arial" charset="0"/>
                <a:cs typeface="Arial" charset="0"/>
              </a:rPr>
              <a:t>a.</a:t>
            </a:r>
            <a:r>
              <a:rPr lang="en-US" sz="1600" smtClean="0">
                <a:latin typeface="Arial" charset="0"/>
                <a:cs typeface="Arial" charset="0"/>
              </a:rPr>
              <a:t> Relating to, concerned with, quantity or its measurement;</a:t>
            </a:r>
            <a:br>
              <a:rPr lang="en-US" sz="1600" smtClean="0">
                <a:latin typeface="Arial" charset="0"/>
                <a:cs typeface="Arial" charset="0"/>
              </a:rPr>
            </a:br>
            <a:r>
              <a:rPr lang="en-US" sz="1600" smtClean="0">
                <a:latin typeface="Arial" charset="0"/>
                <a:cs typeface="Arial" charset="0"/>
              </a:rPr>
              <a:t>		          ascertaining or expressing quantity.  </a:t>
            </a:r>
            <a:r>
              <a:rPr lang="en-US" sz="1600" b="1" smtClean="0">
                <a:latin typeface="Arial" charset="0"/>
                <a:cs typeface="Arial" charset="0"/>
              </a:rPr>
              <a:t> OED</a:t>
            </a:r>
          </a:p>
          <a:p>
            <a:pPr eaLnBrk="1" hangingPunct="1"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This will be based on mathematics, and therefore we will look at a number of properties which will be used again and again throughout this course</a:t>
            </a:r>
          </a:p>
        </p:txBody>
      </p:sp>
      <p:sp>
        <p:nvSpPr>
          <p:cNvPr id="39939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Justification</a:t>
            </a:r>
            <a:endParaRPr lang="en-CA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04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latin typeface="Arial" charset="0"/>
                <a:cs typeface="Arial" charset="0"/>
              </a:rPr>
              <a:t>Floor and ceiling functions</a:t>
            </a:r>
          </a:p>
        </p:txBody>
      </p:sp>
      <p:sp>
        <p:nvSpPr>
          <p:cNvPr id="24582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The </a:t>
            </a:r>
            <a:r>
              <a:rPr lang="en-CA" i="1" dirty="0" smtClean="0">
                <a:latin typeface="Arial" charset="0"/>
                <a:cs typeface="Arial" charset="0"/>
              </a:rPr>
              <a:t>floor</a:t>
            </a:r>
            <a:r>
              <a:rPr lang="en-CA" dirty="0" smtClean="0">
                <a:latin typeface="Arial" charset="0"/>
                <a:cs typeface="Arial" charset="0"/>
              </a:rPr>
              <a:t> function maps any real number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dirty="0" smtClean="0">
                <a:latin typeface="Arial" charset="0"/>
                <a:cs typeface="Arial" charset="0"/>
              </a:rPr>
              <a:t> onto the greatest integer less than or equal to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dirty="0" smtClean="0">
                <a:latin typeface="Arial" charset="0"/>
                <a:cs typeface="Arial" charset="0"/>
              </a:rPr>
              <a:t>:</a:t>
            </a:r>
          </a:p>
          <a:p>
            <a:pPr lvl="1"/>
            <a:endParaRPr lang="en-CA" dirty="0" smtClean="0">
              <a:latin typeface="Arial" charset="0"/>
              <a:cs typeface="Arial" charset="0"/>
            </a:endParaRPr>
          </a:p>
          <a:p>
            <a:pPr lvl="1"/>
            <a:endParaRPr lang="en-CA" dirty="0" smtClean="0">
              <a:latin typeface="Arial" charset="0"/>
              <a:cs typeface="Arial" charset="0"/>
            </a:endParaRPr>
          </a:p>
          <a:p>
            <a:pPr lvl="1"/>
            <a:endParaRPr lang="en-CA" dirty="0" smtClean="0">
              <a:latin typeface="Arial" charset="0"/>
              <a:cs typeface="Arial" charset="0"/>
            </a:endParaRPr>
          </a:p>
          <a:p>
            <a:pPr lvl="1"/>
            <a:endParaRPr lang="en-CA" dirty="0" smtClean="0">
              <a:latin typeface="Arial" charset="0"/>
              <a:cs typeface="Arial" charset="0"/>
            </a:endParaRPr>
          </a:p>
          <a:p>
            <a:pPr lvl="1"/>
            <a:endParaRPr lang="en-CA" dirty="0">
              <a:latin typeface="Arial" charset="0"/>
              <a:cs typeface="Arial" charset="0"/>
            </a:endParaRPr>
          </a:p>
          <a:p>
            <a:pPr lvl="1"/>
            <a:endParaRPr lang="en-CA" dirty="0" smtClean="0">
              <a:latin typeface="Arial" charset="0"/>
              <a:cs typeface="Arial" charset="0"/>
            </a:endParaRPr>
          </a:p>
          <a:p>
            <a:pPr lvl="1"/>
            <a:endParaRPr lang="en-CA" dirty="0">
              <a:latin typeface="Arial" charset="0"/>
              <a:cs typeface="Arial" charset="0"/>
            </a:endParaRP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Consider it </a:t>
            </a:r>
            <a:r>
              <a:rPr lang="en-CA" i="1" dirty="0" smtClean="0">
                <a:latin typeface="Arial" charset="0"/>
                <a:cs typeface="Arial" charset="0"/>
              </a:rPr>
              <a:t>rounding towards negative infinity</a:t>
            </a:r>
          </a:p>
          <a:p>
            <a:pPr>
              <a:buFont typeface="Arial" charset="0"/>
              <a:buNone/>
            </a:pPr>
            <a:r>
              <a:rPr lang="en-CA" sz="2400" dirty="0" smtClean="0">
                <a:latin typeface="Arial" charset="0"/>
                <a:cs typeface="Arial" charset="0"/>
              </a:rPr>
              <a:t>	</a:t>
            </a:r>
            <a:r>
              <a:rPr lang="en-CA" dirty="0" smtClean="0">
                <a:latin typeface="Arial" charset="0"/>
                <a:cs typeface="Arial" charset="0"/>
              </a:rPr>
              <a:t>The </a:t>
            </a:r>
            <a:r>
              <a:rPr lang="en-CA" i="1" dirty="0" smtClean="0">
                <a:latin typeface="Arial" charset="0"/>
                <a:cs typeface="Arial" charset="0"/>
              </a:rPr>
              <a:t>ceiling</a:t>
            </a:r>
            <a:r>
              <a:rPr lang="en-CA" dirty="0" smtClean="0">
                <a:latin typeface="Arial" charset="0"/>
                <a:cs typeface="Arial" charset="0"/>
              </a:rPr>
              <a:t> function maps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dirty="0" smtClean="0">
                <a:latin typeface="Arial" charset="0"/>
                <a:cs typeface="Arial" charset="0"/>
              </a:rPr>
              <a:t> onto the least integer greater than or equal to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dirty="0" smtClean="0">
                <a:latin typeface="Arial" charset="0"/>
                <a:cs typeface="Arial" charset="0"/>
              </a:rPr>
              <a:t>:</a:t>
            </a:r>
          </a:p>
          <a:p>
            <a:pPr lvl="1"/>
            <a:endParaRPr lang="en-CA" dirty="0" smtClean="0">
              <a:latin typeface="Arial" charset="0"/>
              <a:cs typeface="Arial" charset="0"/>
            </a:endParaRPr>
          </a:p>
          <a:p>
            <a:pPr lvl="1"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 lvl="1"/>
            <a:endParaRPr lang="en-CA" dirty="0" smtClean="0">
              <a:latin typeface="Arial" charset="0"/>
              <a:cs typeface="Arial" charset="0"/>
            </a:endParaRPr>
          </a:p>
          <a:p>
            <a:pPr lvl="1"/>
            <a:endParaRPr lang="en-CA" dirty="0">
              <a:latin typeface="Arial" charset="0"/>
              <a:cs typeface="Arial" charset="0"/>
            </a:endParaRPr>
          </a:p>
          <a:p>
            <a:pPr marL="457200" lvl="1" indent="0">
              <a:buNone/>
            </a:pPr>
            <a:endParaRPr lang="en-CA" dirty="0">
              <a:latin typeface="Arial" charset="0"/>
              <a:cs typeface="Arial" charset="0"/>
            </a:endParaRPr>
          </a:p>
          <a:p>
            <a:pPr lvl="1"/>
            <a:endParaRPr lang="en-CA" dirty="0" smtClean="0">
              <a:latin typeface="Arial" charset="0"/>
              <a:cs typeface="Arial" charset="0"/>
            </a:endParaRP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Consider it </a:t>
            </a:r>
            <a:r>
              <a:rPr lang="en-CA" i="1" dirty="0" smtClean="0">
                <a:latin typeface="Arial" charset="0"/>
                <a:cs typeface="Arial" charset="0"/>
              </a:rPr>
              <a:t>rounding towards positive infinity</a:t>
            </a: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The </a:t>
            </a:r>
            <a:r>
              <a:rPr lang="en-CA" dirty="0" err="1" smtClean="0">
                <a:latin typeface="Consolas" pitchFamily="49" charset="0"/>
                <a:cs typeface="Arial" charset="0"/>
              </a:rPr>
              <a:t>cmath</a:t>
            </a:r>
            <a:r>
              <a:rPr lang="en-CA" dirty="0" smtClean="0">
                <a:latin typeface="Arial" charset="0"/>
                <a:cs typeface="Arial" charset="0"/>
              </a:rPr>
              <a:t> library implements these as</a:t>
            </a:r>
          </a:p>
          <a:p>
            <a:pPr lvl="1" algn="ctr">
              <a:buFont typeface="Arial" charset="0"/>
              <a:buNone/>
            </a:pPr>
            <a:r>
              <a:rPr lang="en-CA" dirty="0" smtClean="0">
                <a:latin typeface="Consolas" pitchFamily="49" charset="0"/>
                <a:cs typeface="Arial" charset="0"/>
              </a:rPr>
              <a:t>double floor( double );   double ceil( double );</a:t>
            </a:r>
          </a:p>
          <a:p>
            <a:pPr lvl="1" algn="ctr">
              <a:buFont typeface="Arial" charset="0"/>
              <a:buNone/>
            </a:pPr>
            <a:endParaRPr lang="en-CA" sz="2000" dirty="0" smtClean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z="2400" dirty="0" smtClean="0">
                <a:latin typeface="Arial" charset="0"/>
                <a:cs typeface="Arial" charset="0"/>
              </a:rPr>
              <a:t>	</a:t>
            </a: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</p:txBody>
      </p:sp>
      <p:graphicFrame>
        <p:nvGraphicFramePr>
          <p:cNvPr id="1026" name="Object 5"/>
          <p:cNvGraphicFramePr>
            <a:graphicFrameLocks noChangeAspect="1"/>
          </p:cNvGraphicFramePr>
          <p:nvPr/>
        </p:nvGraphicFramePr>
        <p:xfrm>
          <a:off x="3286125" y="2103438"/>
          <a:ext cx="2149475" cy="893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Equation" r:id="rId3" imgW="1218960" imgH="507960" progId="Equation.DSMT4">
                  <p:embed/>
                </p:oleObj>
              </mc:Choice>
              <mc:Fallback>
                <p:oleObj name="Equation" r:id="rId3" imgW="121896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25" y="2103438"/>
                        <a:ext cx="2149475" cy="893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4170363" y="3216275"/>
          <a:ext cx="228600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Equation" r:id="rId5" imgW="114120" imgH="177480" progId="Equation.DSMT4">
                  <p:embed/>
                </p:oleObj>
              </mc:Choice>
              <mc:Fallback>
                <p:oleObj name="Equation" r:id="rId5" imgW="11412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0363" y="3216275"/>
                        <a:ext cx="228600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3286125" y="3759200"/>
          <a:ext cx="2149475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Equation" r:id="rId7" imgW="1218960" imgH="507960" progId="Equation.DSMT4">
                  <p:embed/>
                </p:oleObj>
              </mc:Choice>
              <mc:Fallback>
                <p:oleObj name="Equation" r:id="rId7" imgW="121896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25" y="3759200"/>
                        <a:ext cx="2149475" cy="893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4115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We will begin with a review of logarithms:</a:t>
            </a:r>
          </a:p>
          <a:p>
            <a:pPr eaLnBrk="1" hangingPunct="1"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If  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= </a:t>
            </a:r>
            <a:r>
              <a:rPr lang="en-US" i="1" smtClean="0">
                <a:latin typeface="Times New Roman" pitchFamily="18" charset="0"/>
                <a:cs typeface="Arial" charset="0"/>
              </a:rPr>
              <a:t>e</a:t>
            </a:r>
            <a:r>
              <a:rPr lang="en-US" i="1" baseline="30000" smtClean="0">
                <a:latin typeface="Times New Roman" pitchFamily="18" charset="0"/>
                <a:cs typeface="Arial" charset="0"/>
              </a:rPr>
              <a:t>m</a:t>
            </a:r>
            <a:r>
              <a:rPr lang="en-US" smtClean="0">
                <a:latin typeface="Arial" charset="0"/>
                <a:cs typeface="Arial" charset="0"/>
              </a:rPr>
              <a:t>, we define</a:t>
            </a:r>
          </a:p>
          <a:p>
            <a:pPr algn="ctr" eaLnBrk="1" hangingPunct="1">
              <a:buFontTx/>
              <a:buNone/>
            </a:pPr>
            <a:r>
              <a:rPr lang="en-US" i="1" smtClean="0">
                <a:latin typeface="Times New Roman" pitchFamily="18" charset="0"/>
                <a:cs typeface="Arial" charset="0"/>
              </a:rPr>
              <a:t>m</a:t>
            </a:r>
            <a:r>
              <a:rPr lang="en-US" smtClean="0">
                <a:latin typeface="Times New Roman" pitchFamily="18" charset="0"/>
                <a:cs typeface="Arial" charset="0"/>
              </a:rPr>
              <a:t> = ln( 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)</a:t>
            </a:r>
          </a:p>
          <a:p>
            <a:pPr algn="ctr" eaLnBrk="1" hangingPunct="1">
              <a:buFontTx/>
              <a:buNone/>
            </a:pPr>
            <a:endParaRPr lang="en-US" smtClean="0">
              <a:latin typeface="Times New Roman" pitchFamily="18" charset="0"/>
              <a:cs typeface="Arial" charset="0"/>
            </a:endParaRPr>
          </a:p>
          <a:p>
            <a:pPr eaLnBrk="1" hangingPunct="1">
              <a:buFontTx/>
              <a:buNone/>
            </a:pPr>
            <a:r>
              <a:rPr lang="en-US" smtClean="0">
                <a:latin typeface="Times New Roman" pitchFamily="18" charset="0"/>
                <a:cs typeface="Arial" charset="0"/>
              </a:rPr>
              <a:t>	</a:t>
            </a:r>
            <a:r>
              <a:rPr lang="en-US" smtClean="0">
                <a:latin typeface="Arial" charset="0"/>
                <a:cs typeface="Arial" charset="0"/>
              </a:rPr>
              <a:t>It is always true that </a:t>
            </a:r>
            <a:r>
              <a:rPr lang="en-US" i="1" smtClean="0">
                <a:latin typeface="Times New Roman" pitchFamily="18" charset="0"/>
                <a:cs typeface="Arial" charset="0"/>
              </a:rPr>
              <a:t>e</a:t>
            </a:r>
            <a:r>
              <a:rPr lang="en-US" baseline="30000" smtClean="0">
                <a:latin typeface="Times New Roman" pitchFamily="18" charset="0"/>
                <a:cs typeface="Arial" charset="0"/>
              </a:rPr>
              <a:t>ln(</a:t>
            </a:r>
            <a:r>
              <a:rPr lang="en-US" i="1" baseline="30000" smtClean="0">
                <a:latin typeface="Times New Roman" pitchFamily="18" charset="0"/>
                <a:cs typeface="Arial" charset="0"/>
              </a:rPr>
              <a:t>n</a:t>
            </a:r>
            <a:r>
              <a:rPr lang="en-US" baseline="30000" smtClean="0">
                <a:latin typeface="Times New Roman" pitchFamily="18" charset="0"/>
                <a:cs typeface="Arial" charset="0"/>
              </a:rPr>
              <a:t>)</a:t>
            </a:r>
            <a:r>
              <a:rPr lang="en-US" i="1" smtClean="0">
                <a:latin typeface="Times New Roman" pitchFamily="18" charset="0"/>
                <a:cs typeface="Arial" charset="0"/>
              </a:rPr>
              <a:t> </a:t>
            </a:r>
            <a:r>
              <a:rPr lang="en-US" smtClean="0">
                <a:latin typeface="Times New Roman" pitchFamily="18" charset="0"/>
                <a:cs typeface="Arial" charset="0"/>
              </a:rPr>
              <a:t>= 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Arial" charset="0"/>
                <a:cs typeface="Arial" charset="0"/>
              </a:rPr>
              <a:t>; however, </a:t>
            </a:r>
            <a:r>
              <a:rPr lang="en-US" smtClean="0">
                <a:latin typeface="Times New Roman" pitchFamily="18" charset="0"/>
                <a:cs typeface="Arial" charset="0"/>
              </a:rPr>
              <a:t>ln(</a:t>
            </a:r>
            <a:r>
              <a:rPr lang="en-US" i="1" smtClean="0">
                <a:latin typeface="Times New Roman" pitchFamily="18" charset="0"/>
                <a:cs typeface="Arial" charset="0"/>
              </a:rPr>
              <a:t>e</a:t>
            </a:r>
            <a:r>
              <a:rPr lang="en-US" i="1" baseline="30000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)</a:t>
            </a:r>
            <a:r>
              <a:rPr lang="en-US" i="1" smtClean="0">
                <a:latin typeface="Times New Roman" pitchFamily="18" charset="0"/>
                <a:cs typeface="Arial" charset="0"/>
              </a:rPr>
              <a:t> </a:t>
            </a:r>
            <a:r>
              <a:rPr lang="en-US" smtClean="0">
                <a:latin typeface="Times New Roman" pitchFamily="18" charset="0"/>
                <a:cs typeface="Arial" charset="0"/>
              </a:rPr>
              <a:t>= 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Arial" charset="0"/>
                <a:cs typeface="Arial" charset="0"/>
              </a:rPr>
              <a:t> requires that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Arial" charset="0"/>
                <a:cs typeface="Arial" charset="0"/>
              </a:rPr>
              <a:t> is real</a:t>
            </a:r>
            <a:endParaRPr lang="en-US" i="1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40963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smtClean="0">
                <a:latin typeface="Arial" charset="0"/>
                <a:cs typeface="Arial" charset="0"/>
              </a:rPr>
              <a:t>Logarithms</a:t>
            </a:r>
          </a:p>
        </p:txBody>
      </p:sp>
    </p:spTree>
    <p:extLst>
      <p:ext uri="{BB962C8B-B14F-4D97-AF65-F5344CB8AC3E}">
        <p14:creationId xmlns:p14="http://schemas.microsoft.com/office/powerpoint/2010/main" val="3620859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5" descr="z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492375"/>
            <a:ext cx="8335962" cy="404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smtClean="0">
                <a:latin typeface="Times New Roman" pitchFamily="18" charset="0"/>
                <a:cs typeface="Arial" charset="0"/>
              </a:rPr>
              <a:t>	</a:t>
            </a:r>
            <a:r>
              <a:rPr lang="en-US" smtClean="0">
                <a:latin typeface="Arial" charset="0"/>
                <a:cs typeface="Arial" charset="0"/>
              </a:rPr>
              <a:t>Example:</a:t>
            </a:r>
            <a:r>
              <a:rPr lang="en-US" smtClean="0">
                <a:latin typeface="Times New Roman" pitchFamily="18" charset="0"/>
                <a:cs typeface="Arial" charset="0"/>
              </a:rPr>
              <a:t>                                       </a:t>
            </a:r>
            <a:r>
              <a:rPr lang="en-US" smtClean="0">
                <a:latin typeface="Arial" charset="0"/>
                <a:cs typeface="Arial" charset="0"/>
              </a:rPr>
              <a:t>is strictly greater than </a:t>
            </a:r>
            <a:r>
              <a:rPr lang="en-US" smtClean="0">
                <a:latin typeface="Times New Roman" pitchFamily="18" charset="0"/>
                <a:cs typeface="Arial" charset="0"/>
              </a:rPr>
              <a:t>ln(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)</a:t>
            </a:r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3481693"/>
              </p:ext>
            </p:extLst>
          </p:nvPr>
        </p:nvGraphicFramePr>
        <p:xfrm>
          <a:off x="2987824" y="1628800"/>
          <a:ext cx="2233613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name="Equation" r:id="rId5" imgW="1054080" imgH="241200" progId="Equation.DSMT4">
                  <p:embed/>
                </p:oleObj>
              </mc:Choice>
              <mc:Fallback>
                <p:oleObj name="Equation" r:id="rId5" imgW="10540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824" y="1628800"/>
                        <a:ext cx="2233613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2" name="Text Box 9"/>
          <p:cNvSpPr txBox="1">
            <a:spLocks noChangeArrowheads="1"/>
          </p:cNvSpPr>
          <p:nvPr/>
        </p:nvSpPr>
        <p:spPr bwMode="auto">
          <a:xfrm>
            <a:off x="5559425" y="4076700"/>
            <a:ext cx="628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latin typeface="Times New Roman" pitchFamily="18" charset="0"/>
                <a:cs typeface="Times New Roman" pitchFamily="18" charset="0"/>
              </a:rPr>
              <a:t>ln(</a:t>
            </a:r>
            <a:r>
              <a:rPr lang="en-US" i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graphicFrame>
        <p:nvGraphicFramePr>
          <p:cNvPr id="4099" name="Object 3"/>
          <p:cNvGraphicFramePr>
            <a:graphicFrameLocks noChangeAspect="1"/>
          </p:cNvGraphicFramePr>
          <p:nvPr/>
        </p:nvGraphicFramePr>
        <p:xfrm>
          <a:off x="3635375" y="3382963"/>
          <a:ext cx="350838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Equation" r:id="rId7" imgW="241200" imgH="228600" progId="Equation.3">
                  <p:embed/>
                </p:oleObj>
              </mc:Choice>
              <mc:Fallback>
                <p:oleObj name="Equation" r:id="rId7" imgW="2412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3382963"/>
                        <a:ext cx="350838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3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smtClean="0">
                <a:latin typeface="Arial" charset="0"/>
                <a:cs typeface="Arial" charset="0"/>
              </a:rPr>
              <a:t>Logarithms</a:t>
            </a:r>
          </a:p>
        </p:txBody>
      </p:sp>
    </p:spTree>
    <p:extLst>
      <p:ext uri="{BB962C8B-B14F-4D97-AF65-F5344CB8AC3E}">
        <p14:creationId xmlns:p14="http://schemas.microsoft.com/office/powerpoint/2010/main" val="822548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7206</TotalTime>
  <Words>349</Words>
  <Application>Microsoft Macintosh PowerPoint</Application>
  <PresentationFormat>On-screen Show (4:3)</PresentationFormat>
  <Paragraphs>565</Paragraphs>
  <Slides>47</Slides>
  <Notes>44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Custom Design</vt:lpstr>
      <vt:lpstr>Office Theme</vt:lpstr>
      <vt:lpstr>Equation</vt:lpstr>
      <vt:lpstr>CSE 105 Data Structures</vt:lpstr>
      <vt:lpstr>PowerPoint Presentation</vt:lpstr>
      <vt:lpstr>PowerPoint Presentation</vt:lpstr>
      <vt:lpstr>Justification</vt:lpstr>
      <vt:lpstr>Justification</vt:lpstr>
      <vt:lpstr>Justification</vt:lpstr>
      <vt:lpstr>Floor and ceiling functions</vt:lpstr>
      <vt:lpstr>Logarithms</vt:lpstr>
      <vt:lpstr>Logarithms</vt:lpstr>
      <vt:lpstr>Arithmetic series</vt:lpstr>
      <vt:lpstr>Arithmetic series</vt:lpstr>
      <vt:lpstr>Other polynomial series</vt:lpstr>
      <vt:lpstr>Outline</vt:lpstr>
      <vt:lpstr>Memory Allocation</vt:lpstr>
      <vt:lpstr>Contiguous Allocation</vt:lpstr>
      <vt:lpstr>Linked Allocation</vt:lpstr>
      <vt:lpstr>Indexed Allocation</vt:lpstr>
      <vt:lpstr>Indexed Allocation</vt:lpstr>
      <vt:lpstr>Indexed Allocation</vt:lpstr>
      <vt:lpstr>Other Allocation Formats</vt:lpstr>
      <vt:lpstr>Trees</vt:lpstr>
      <vt:lpstr>Trees</vt:lpstr>
      <vt:lpstr>Arrays</vt:lpstr>
      <vt:lpstr>Array of Linked Lists</vt:lpstr>
      <vt:lpstr>Algorithm run times</vt:lpstr>
      <vt:lpstr>Operations</vt:lpstr>
      <vt:lpstr>Operations on Sorted Lists</vt:lpstr>
      <vt:lpstr>Operations on Lists</vt:lpstr>
      <vt:lpstr>Background</vt:lpstr>
      <vt:lpstr>Asymptotic Analysis</vt:lpstr>
      <vt:lpstr>Outline</vt:lpstr>
      <vt:lpstr>Machine Instructions</vt:lpstr>
      <vt:lpstr>Machine Instructions</vt:lpstr>
      <vt:lpstr>Operators</vt:lpstr>
      <vt:lpstr>Blocks of Operations</vt:lpstr>
      <vt:lpstr>Blocks in Sequence</vt:lpstr>
      <vt:lpstr>Control Statements</vt:lpstr>
      <vt:lpstr>Control Statements</vt:lpstr>
      <vt:lpstr>Control Statements</vt:lpstr>
      <vt:lpstr>Condition-controlled Loops</vt:lpstr>
      <vt:lpstr>Condition-controlled Loops</vt:lpstr>
      <vt:lpstr>Condition-controlled Loops</vt:lpstr>
      <vt:lpstr>Condition-controlled Loops</vt:lpstr>
      <vt:lpstr>Condition-controlled Loops</vt:lpstr>
      <vt:lpstr>Analysis of Repetition Statements</vt:lpstr>
      <vt:lpstr>Analysis of Repetition Statements</vt:lpstr>
      <vt:lpstr>Serial Statements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ECE 250 Algorithms and Data Structures</dc:title>
  <dc:creator>dwharder</dc:creator>
  <cp:lastModifiedBy>Faiz Al Faisal</cp:lastModifiedBy>
  <cp:revision>434</cp:revision>
  <dcterms:created xsi:type="dcterms:W3CDTF">2009-09-11T23:00:44Z</dcterms:created>
  <dcterms:modified xsi:type="dcterms:W3CDTF">2022-02-14T05:21:57Z</dcterms:modified>
</cp:coreProperties>
</file>